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6"/>
  </p:notesMasterIdLst>
  <p:sldIdLst>
    <p:sldId id="256" r:id="rId2"/>
    <p:sldId id="258" r:id="rId3"/>
    <p:sldId id="277" r:id="rId4"/>
    <p:sldId id="283" r:id="rId5"/>
    <p:sldId id="261" r:id="rId6"/>
    <p:sldId id="262" r:id="rId7"/>
    <p:sldId id="259" r:id="rId8"/>
    <p:sldId id="260" r:id="rId9"/>
    <p:sldId id="267" r:id="rId10"/>
    <p:sldId id="272" r:id="rId11"/>
    <p:sldId id="263" r:id="rId12"/>
    <p:sldId id="264" r:id="rId13"/>
    <p:sldId id="266" r:id="rId14"/>
    <p:sldId id="265" r:id="rId15"/>
    <p:sldId id="268" r:id="rId16"/>
    <p:sldId id="270" r:id="rId17"/>
    <p:sldId id="271" r:id="rId18"/>
    <p:sldId id="273" r:id="rId19"/>
    <p:sldId id="275" r:id="rId20"/>
    <p:sldId id="276" r:id="rId21"/>
    <p:sldId id="284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осовы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289" autoAdjust="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DA86C-9F70-40A8-BFBD-C4AEBEFEB3FC}" type="doc">
      <dgm:prSet loTypeId="urn:microsoft.com/office/officeart/2005/8/layout/cycle7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B293E24-11DA-42BE-84A9-D46CDCC5CA81}">
      <dgm:prSet phldrT="[Текст]"/>
      <dgm:spPr/>
      <dgm:t>
        <a:bodyPr/>
        <a:lstStyle/>
        <a:p>
          <a:r>
            <a:rPr lang="ru-RU" dirty="0" smtClean="0"/>
            <a:t>твердое</a:t>
          </a:r>
          <a:endParaRPr lang="ru-RU" dirty="0"/>
        </a:p>
      </dgm:t>
    </dgm:pt>
    <dgm:pt modelId="{CA7C3722-6F62-4563-8E55-0BD8597F93EF}" type="parTrans" cxnId="{FFEB71BC-D7CB-4A4F-AB2F-53C1200C2332}">
      <dgm:prSet/>
      <dgm:spPr/>
      <dgm:t>
        <a:bodyPr/>
        <a:lstStyle/>
        <a:p>
          <a:endParaRPr lang="ru-RU"/>
        </a:p>
      </dgm:t>
    </dgm:pt>
    <dgm:pt modelId="{A116DF98-5CAD-4EAE-909B-7B69C5F015CC}" type="sibTrans" cxnId="{FFEB71BC-D7CB-4A4F-AB2F-53C1200C2332}">
      <dgm:prSet/>
      <dgm:spPr/>
      <dgm:t>
        <a:bodyPr/>
        <a:lstStyle/>
        <a:p>
          <a:endParaRPr lang="ru-RU"/>
        </a:p>
      </dgm:t>
    </dgm:pt>
    <dgm:pt modelId="{2FDBE97D-33E6-454A-B6D6-395176475C5F}" type="pres">
      <dgm:prSet presAssocID="{8ABDA86C-9F70-40A8-BFBD-C4AEBEFEB3FC}" presName="Name0" presStyleCnt="0">
        <dgm:presLayoutVars>
          <dgm:dir/>
          <dgm:resizeHandles val="exact"/>
        </dgm:presLayoutVars>
      </dgm:prSet>
      <dgm:spPr/>
    </dgm:pt>
    <dgm:pt modelId="{273D4CEF-EA32-4237-8121-35E604E1A10C}" type="pres">
      <dgm:prSet presAssocID="{CB293E24-11DA-42BE-84A9-D46CDCC5CA81}" presName="node" presStyleLbl="node1" presStyleIdx="0" presStyleCnt="1">
        <dgm:presLayoutVars>
          <dgm:bulletEnabled val="1"/>
        </dgm:presLayoutVars>
      </dgm:prSet>
      <dgm:spPr/>
    </dgm:pt>
  </dgm:ptLst>
  <dgm:cxnLst>
    <dgm:cxn modelId="{6CE0D59C-6731-4F7A-B07E-1698EE00B095}" type="presOf" srcId="{CB293E24-11DA-42BE-84A9-D46CDCC5CA81}" destId="{273D4CEF-EA32-4237-8121-35E604E1A10C}" srcOrd="0" destOrd="0" presId="urn:microsoft.com/office/officeart/2005/8/layout/cycle7"/>
    <dgm:cxn modelId="{FFEB71BC-D7CB-4A4F-AB2F-53C1200C2332}" srcId="{8ABDA86C-9F70-40A8-BFBD-C4AEBEFEB3FC}" destId="{CB293E24-11DA-42BE-84A9-D46CDCC5CA81}" srcOrd="0" destOrd="0" parTransId="{CA7C3722-6F62-4563-8E55-0BD8597F93EF}" sibTransId="{A116DF98-5CAD-4EAE-909B-7B69C5F015CC}"/>
    <dgm:cxn modelId="{2E2076CE-2CD8-4368-AFDE-BE39147144AD}" type="presOf" srcId="{8ABDA86C-9F70-40A8-BFBD-C4AEBEFEB3FC}" destId="{2FDBE97D-33E6-454A-B6D6-395176475C5F}" srcOrd="0" destOrd="0" presId="urn:microsoft.com/office/officeart/2005/8/layout/cycle7"/>
    <dgm:cxn modelId="{83CC12D5-DFA0-40BA-840D-C76E009F4CFE}" type="presParOf" srcId="{2FDBE97D-33E6-454A-B6D6-395176475C5F}" destId="{273D4CEF-EA32-4237-8121-35E604E1A10C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0E5C3-F042-4CDD-9452-D1096D5F430C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399EFF-7B6B-40B9-9DD6-B8FD0AC5BD0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Неоднородные и однородные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BA94C34E-2F06-4997-8C18-F3DCDAE4D87F}" type="parTrans" cxnId="{33AD3205-D70C-49D2-9AF4-DF190D70F252}">
      <dgm:prSet/>
      <dgm:spPr/>
      <dgm:t>
        <a:bodyPr/>
        <a:lstStyle/>
        <a:p>
          <a:endParaRPr lang="ru-RU"/>
        </a:p>
      </dgm:t>
    </dgm:pt>
    <dgm:pt modelId="{1386EF4E-5F1D-45C1-8D0C-116BBC09A09A}" type="sibTrans" cxnId="{33AD3205-D70C-49D2-9AF4-DF190D70F252}">
      <dgm:prSet/>
      <dgm:spPr/>
      <dgm:t>
        <a:bodyPr/>
        <a:lstStyle/>
        <a:p>
          <a:endParaRPr lang="ru-RU"/>
        </a:p>
      </dgm:t>
    </dgm:pt>
    <dgm:pt modelId="{BC340333-C6D2-467B-8CC1-3D5D0E2C4ED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По агрегатному состоянию  (Г,   Ж,   Т)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77DB2465-05A0-477C-84B7-529965AD6D89}" type="parTrans" cxnId="{791520F4-DDE6-4F9B-BD97-DC61668F60DA}">
      <dgm:prSet/>
      <dgm:spPr/>
      <dgm:t>
        <a:bodyPr/>
        <a:lstStyle/>
        <a:p>
          <a:endParaRPr lang="ru-RU"/>
        </a:p>
      </dgm:t>
    </dgm:pt>
    <dgm:pt modelId="{F7984481-5250-42D2-AB4C-6DF9B53D4A09}" type="sibTrans" cxnId="{791520F4-DDE6-4F9B-BD97-DC61668F60DA}">
      <dgm:prSet/>
      <dgm:spPr/>
      <dgm:t>
        <a:bodyPr/>
        <a:lstStyle/>
        <a:p>
          <a:endParaRPr lang="ru-RU"/>
        </a:p>
      </dgm:t>
    </dgm:pt>
    <dgm:pt modelId="{E3B3777C-0A42-4A6B-B324-52A850EF2D9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Мелкие и грубые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9ECDD4AD-4A3C-41FD-AC5A-CCCF3B442981}" type="parTrans" cxnId="{A0C97613-C7BA-4C5A-9D9C-DA21072C1C79}">
      <dgm:prSet/>
      <dgm:spPr/>
      <dgm:t>
        <a:bodyPr/>
        <a:lstStyle/>
        <a:p>
          <a:endParaRPr lang="ru-RU"/>
        </a:p>
      </dgm:t>
    </dgm:pt>
    <dgm:pt modelId="{4B12289C-1CD0-45DA-9F93-78743191F191}" type="sibTrans" cxnId="{A0C97613-C7BA-4C5A-9D9C-DA21072C1C79}">
      <dgm:prSet/>
      <dgm:spPr/>
      <dgm:t>
        <a:bodyPr/>
        <a:lstStyle/>
        <a:p>
          <a:endParaRPr lang="ru-RU"/>
        </a:p>
      </dgm:t>
    </dgm:pt>
    <dgm:pt modelId="{B47378ED-F16F-4683-9228-13D7B0DB1C2B}" type="pres">
      <dgm:prSet presAssocID="{A080E5C3-F042-4CDD-9452-D1096D5F43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1B6CC-D78C-4743-A062-381743513CF4}" type="pres">
      <dgm:prSet presAssocID="{DE399EFF-7B6B-40B9-9DD6-B8FD0AC5BD07}" presName="parentLin" presStyleCnt="0"/>
      <dgm:spPr/>
    </dgm:pt>
    <dgm:pt modelId="{5005E19D-CEEB-48E3-9121-A25E7A26BBAC}" type="pres">
      <dgm:prSet presAssocID="{DE399EFF-7B6B-40B9-9DD6-B8FD0AC5BD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5FD2F2-04CF-42E5-A9CA-212A1182EDF0}" type="pres">
      <dgm:prSet presAssocID="{DE399EFF-7B6B-40B9-9DD6-B8FD0AC5BD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1B36B-EAD6-451B-9E01-89E3E204D249}" type="pres">
      <dgm:prSet presAssocID="{DE399EFF-7B6B-40B9-9DD6-B8FD0AC5BD07}" presName="negativeSpace" presStyleCnt="0"/>
      <dgm:spPr/>
    </dgm:pt>
    <dgm:pt modelId="{6FFD4068-EDFE-4E37-B877-99D3B73287EA}" type="pres">
      <dgm:prSet presAssocID="{DE399EFF-7B6B-40B9-9DD6-B8FD0AC5BD07}" presName="childText" presStyleLbl="conFgAcc1" presStyleIdx="0" presStyleCnt="3">
        <dgm:presLayoutVars>
          <dgm:bulletEnabled val="1"/>
        </dgm:presLayoutVars>
      </dgm:prSet>
      <dgm:spPr/>
    </dgm:pt>
    <dgm:pt modelId="{EA84E1F8-8084-4771-B701-9DA0A2684CAB}" type="pres">
      <dgm:prSet presAssocID="{1386EF4E-5F1D-45C1-8D0C-116BBC09A09A}" presName="spaceBetweenRectangles" presStyleCnt="0"/>
      <dgm:spPr/>
    </dgm:pt>
    <dgm:pt modelId="{16092A23-6D97-43A5-81BF-C1ADB6AA7364}" type="pres">
      <dgm:prSet presAssocID="{BC340333-C6D2-467B-8CC1-3D5D0E2C4ED6}" presName="parentLin" presStyleCnt="0"/>
      <dgm:spPr/>
    </dgm:pt>
    <dgm:pt modelId="{A42D686B-6C39-4E1D-9B91-7BDFAC6FC7CA}" type="pres">
      <dgm:prSet presAssocID="{BC340333-C6D2-467B-8CC1-3D5D0E2C4E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BA1BEE-649F-44C8-93FC-60C3BA985B11}" type="pres">
      <dgm:prSet presAssocID="{BC340333-C6D2-467B-8CC1-3D5D0E2C4ED6}" presName="parentText" presStyleLbl="node1" presStyleIdx="1" presStyleCnt="3" custLinFactNeighborX="32068" custLinFactNeighborY="-4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780C8-D373-476A-AD61-8B782C36BFA6}" type="pres">
      <dgm:prSet presAssocID="{BC340333-C6D2-467B-8CC1-3D5D0E2C4ED6}" presName="negativeSpace" presStyleCnt="0"/>
      <dgm:spPr/>
    </dgm:pt>
    <dgm:pt modelId="{52064355-4486-493D-BD0B-817307B1EF83}" type="pres">
      <dgm:prSet presAssocID="{BC340333-C6D2-467B-8CC1-3D5D0E2C4ED6}" presName="childText" presStyleLbl="conFgAcc1" presStyleIdx="1" presStyleCnt="3">
        <dgm:presLayoutVars>
          <dgm:bulletEnabled val="1"/>
        </dgm:presLayoutVars>
      </dgm:prSet>
      <dgm:spPr/>
    </dgm:pt>
    <dgm:pt modelId="{60276F04-922E-4EB4-8B43-71A61FC72E75}" type="pres">
      <dgm:prSet presAssocID="{F7984481-5250-42D2-AB4C-6DF9B53D4A09}" presName="spaceBetweenRectangles" presStyleCnt="0"/>
      <dgm:spPr/>
    </dgm:pt>
    <dgm:pt modelId="{1CBCF7DF-31A0-4EE4-A8AA-178DFA93638D}" type="pres">
      <dgm:prSet presAssocID="{E3B3777C-0A42-4A6B-B324-52A850EF2D9B}" presName="parentLin" presStyleCnt="0"/>
      <dgm:spPr/>
    </dgm:pt>
    <dgm:pt modelId="{A5914B3B-60E1-40E2-A473-12F15E2DAF1F}" type="pres">
      <dgm:prSet presAssocID="{E3B3777C-0A42-4A6B-B324-52A850EF2D9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B3FE427-4651-4B99-9684-A8DD77F0C5E6}" type="pres">
      <dgm:prSet presAssocID="{E3B3777C-0A42-4A6B-B324-52A850EF2D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67DF5-365B-4E73-82A5-7FF283212BED}" type="pres">
      <dgm:prSet presAssocID="{E3B3777C-0A42-4A6B-B324-52A850EF2D9B}" presName="negativeSpace" presStyleCnt="0"/>
      <dgm:spPr/>
    </dgm:pt>
    <dgm:pt modelId="{81B2A8E0-0DB7-4CED-9F64-059C9BD81707}" type="pres">
      <dgm:prSet presAssocID="{E3B3777C-0A42-4A6B-B324-52A850EF2D9B}" presName="childText" presStyleLbl="conFgAcc1" presStyleIdx="2" presStyleCnt="3" custLinFactNeighborX="-472" custLinFactNeighborY="-23548">
        <dgm:presLayoutVars>
          <dgm:bulletEnabled val="1"/>
        </dgm:presLayoutVars>
      </dgm:prSet>
      <dgm:spPr/>
    </dgm:pt>
  </dgm:ptLst>
  <dgm:cxnLst>
    <dgm:cxn modelId="{354842E8-305C-485B-BFF7-F59B212DAC05}" type="presOf" srcId="{DE399EFF-7B6B-40B9-9DD6-B8FD0AC5BD07}" destId="{5005E19D-CEEB-48E3-9121-A25E7A26BBAC}" srcOrd="0" destOrd="0" presId="urn:microsoft.com/office/officeart/2005/8/layout/list1"/>
    <dgm:cxn modelId="{B139AF37-F42D-4466-A82B-C0BB7E3F7C21}" type="presOf" srcId="{DE399EFF-7B6B-40B9-9DD6-B8FD0AC5BD07}" destId="{5C5FD2F2-04CF-42E5-A9CA-212A1182EDF0}" srcOrd="1" destOrd="0" presId="urn:microsoft.com/office/officeart/2005/8/layout/list1"/>
    <dgm:cxn modelId="{33AD3205-D70C-49D2-9AF4-DF190D70F252}" srcId="{A080E5C3-F042-4CDD-9452-D1096D5F430C}" destId="{DE399EFF-7B6B-40B9-9DD6-B8FD0AC5BD07}" srcOrd="0" destOrd="0" parTransId="{BA94C34E-2F06-4997-8C18-F3DCDAE4D87F}" sibTransId="{1386EF4E-5F1D-45C1-8D0C-116BBC09A09A}"/>
    <dgm:cxn modelId="{791520F4-DDE6-4F9B-BD97-DC61668F60DA}" srcId="{A080E5C3-F042-4CDD-9452-D1096D5F430C}" destId="{BC340333-C6D2-467B-8CC1-3D5D0E2C4ED6}" srcOrd="1" destOrd="0" parTransId="{77DB2465-05A0-477C-84B7-529965AD6D89}" sibTransId="{F7984481-5250-42D2-AB4C-6DF9B53D4A09}"/>
    <dgm:cxn modelId="{D5683752-78D9-4FDD-877C-E74538F7B7D8}" type="presOf" srcId="{E3B3777C-0A42-4A6B-B324-52A850EF2D9B}" destId="{DB3FE427-4651-4B99-9684-A8DD77F0C5E6}" srcOrd="1" destOrd="0" presId="urn:microsoft.com/office/officeart/2005/8/layout/list1"/>
    <dgm:cxn modelId="{006D1AFB-28D0-4DC9-B5AD-2CD0B957C1FE}" type="presOf" srcId="{BC340333-C6D2-467B-8CC1-3D5D0E2C4ED6}" destId="{5FBA1BEE-649F-44C8-93FC-60C3BA985B11}" srcOrd="1" destOrd="0" presId="urn:microsoft.com/office/officeart/2005/8/layout/list1"/>
    <dgm:cxn modelId="{430F35ED-E003-4A1B-97F8-2CCCAF9EDB67}" type="presOf" srcId="{A080E5C3-F042-4CDD-9452-D1096D5F430C}" destId="{B47378ED-F16F-4683-9228-13D7B0DB1C2B}" srcOrd="0" destOrd="0" presId="urn:microsoft.com/office/officeart/2005/8/layout/list1"/>
    <dgm:cxn modelId="{CC1B3497-5842-49B9-8B80-1BCC021A7B59}" type="presOf" srcId="{BC340333-C6D2-467B-8CC1-3D5D0E2C4ED6}" destId="{A42D686B-6C39-4E1D-9B91-7BDFAC6FC7CA}" srcOrd="0" destOrd="0" presId="urn:microsoft.com/office/officeart/2005/8/layout/list1"/>
    <dgm:cxn modelId="{66107A35-5B70-413D-9AB9-D3E7B498FF22}" type="presOf" srcId="{E3B3777C-0A42-4A6B-B324-52A850EF2D9B}" destId="{A5914B3B-60E1-40E2-A473-12F15E2DAF1F}" srcOrd="0" destOrd="0" presId="urn:microsoft.com/office/officeart/2005/8/layout/list1"/>
    <dgm:cxn modelId="{A0C97613-C7BA-4C5A-9D9C-DA21072C1C79}" srcId="{A080E5C3-F042-4CDD-9452-D1096D5F430C}" destId="{E3B3777C-0A42-4A6B-B324-52A850EF2D9B}" srcOrd="2" destOrd="0" parTransId="{9ECDD4AD-4A3C-41FD-AC5A-CCCF3B442981}" sibTransId="{4B12289C-1CD0-45DA-9F93-78743191F191}"/>
    <dgm:cxn modelId="{DA1FD4EF-0A96-4A46-A421-978A393950E9}" type="presParOf" srcId="{B47378ED-F16F-4683-9228-13D7B0DB1C2B}" destId="{8871B6CC-D78C-4743-A062-381743513CF4}" srcOrd="0" destOrd="0" presId="urn:microsoft.com/office/officeart/2005/8/layout/list1"/>
    <dgm:cxn modelId="{51E7B6F6-4F46-481A-8780-2720FA149830}" type="presParOf" srcId="{8871B6CC-D78C-4743-A062-381743513CF4}" destId="{5005E19D-CEEB-48E3-9121-A25E7A26BBAC}" srcOrd="0" destOrd="0" presId="urn:microsoft.com/office/officeart/2005/8/layout/list1"/>
    <dgm:cxn modelId="{A942487B-4015-4C43-AFAA-52664DA5BE75}" type="presParOf" srcId="{8871B6CC-D78C-4743-A062-381743513CF4}" destId="{5C5FD2F2-04CF-42E5-A9CA-212A1182EDF0}" srcOrd="1" destOrd="0" presId="urn:microsoft.com/office/officeart/2005/8/layout/list1"/>
    <dgm:cxn modelId="{971DB735-8322-4686-A9BC-A88CE2CA17B6}" type="presParOf" srcId="{B47378ED-F16F-4683-9228-13D7B0DB1C2B}" destId="{2BA1B36B-EAD6-451B-9E01-89E3E204D249}" srcOrd="1" destOrd="0" presId="urn:microsoft.com/office/officeart/2005/8/layout/list1"/>
    <dgm:cxn modelId="{97BBD9CD-8717-4BD9-BA20-91A21FD81B21}" type="presParOf" srcId="{B47378ED-F16F-4683-9228-13D7B0DB1C2B}" destId="{6FFD4068-EDFE-4E37-B877-99D3B73287EA}" srcOrd="2" destOrd="0" presId="urn:microsoft.com/office/officeart/2005/8/layout/list1"/>
    <dgm:cxn modelId="{73F383CE-5A58-4B97-99EE-D0386BFBD81B}" type="presParOf" srcId="{B47378ED-F16F-4683-9228-13D7B0DB1C2B}" destId="{EA84E1F8-8084-4771-B701-9DA0A2684CAB}" srcOrd="3" destOrd="0" presId="urn:microsoft.com/office/officeart/2005/8/layout/list1"/>
    <dgm:cxn modelId="{706ABCCD-2181-4B75-B27F-815FB046ED95}" type="presParOf" srcId="{B47378ED-F16F-4683-9228-13D7B0DB1C2B}" destId="{16092A23-6D97-43A5-81BF-C1ADB6AA7364}" srcOrd="4" destOrd="0" presId="urn:microsoft.com/office/officeart/2005/8/layout/list1"/>
    <dgm:cxn modelId="{7AED48B2-D4F7-4E7E-B91A-229A0F2E4E32}" type="presParOf" srcId="{16092A23-6D97-43A5-81BF-C1ADB6AA7364}" destId="{A42D686B-6C39-4E1D-9B91-7BDFAC6FC7CA}" srcOrd="0" destOrd="0" presId="urn:microsoft.com/office/officeart/2005/8/layout/list1"/>
    <dgm:cxn modelId="{6E7A8C20-7FE7-4119-BBD6-D1F0827A2EAB}" type="presParOf" srcId="{16092A23-6D97-43A5-81BF-C1ADB6AA7364}" destId="{5FBA1BEE-649F-44C8-93FC-60C3BA985B11}" srcOrd="1" destOrd="0" presId="urn:microsoft.com/office/officeart/2005/8/layout/list1"/>
    <dgm:cxn modelId="{D84361A6-1B07-4A76-A026-FE6B76CF78C9}" type="presParOf" srcId="{B47378ED-F16F-4683-9228-13D7B0DB1C2B}" destId="{191780C8-D373-476A-AD61-8B782C36BFA6}" srcOrd="5" destOrd="0" presId="urn:microsoft.com/office/officeart/2005/8/layout/list1"/>
    <dgm:cxn modelId="{710ACC10-F26D-4C46-9895-015A98EDBE33}" type="presParOf" srcId="{B47378ED-F16F-4683-9228-13D7B0DB1C2B}" destId="{52064355-4486-493D-BD0B-817307B1EF83}" srcOrd="6" destOrd="0" presId="urn:microsoft.com/office/officeart/2005/8/layout/list1"/>
    <dgm:cxn modelId="{1ACAE721-5DBD-494F-99F0-7668FF31AF28}" type="presParOf" srcId="{B47378ED-F16F-4683-9228-13D7B0DB1C2B}" destId="{60276F04-922E-4EB4-8B43-71A61FC72E75}" srcOrd="7" destOrd="0" presId="urn:microsoft.com/office/officeart/2005/8/layout/list1"/>
    <dgm:cxn modelId="{ACC292BA-3E68-423D-913B-3CA1276154C6}" type="presParOf" srcId="{B47378ED-F16F-4683-9228-13D7B0DB1C2B}" destId="{1CBCF7DF-31A0-4EE4-A8AA-178DFA93638D}" srcOrd="8" destOrd="0" presId="urn:microsoft.com/office/officeart/2005/8/layout/list1"/>
    <dgm:cxn modelId="{7C81BD62-49C8-4C71-814B-0CD45DF7AFCA}" type="presParOf" srcId="{1CBCF7DF-31A0-4EE4-A8AA-178DFA93638D}" destId="{A5914B3B-60E1-40E2-A473-12F15E2DAF1F}" srcOrd="0" destOrd="0" presId="urn:microsoft.com/office/officeart/2005/8/layout/list1"/>
    <dgm:cxn modelId="{9FB67E3A-B246-4AC5-A423-C757F0F6FF92}" type="presParOf" srcId="{1CBCF7DF-31A0-4EE4-A8AA-178DFA93638D}" destId="{DB3FE427-4651-4B99-9684-A8DD77F0C5E6}" srcOrd="1" destOrd="0" presId="urn:microsoft.com/office/officeart/2005/8/layout/list1"/>
    <dgm:cxn modelId="{6E9981F6-8291-48DF-9FCD-7B2EF733EE9E}" type="presParOf" srcId="{B47378ED-F16F-4683-9228-13D7B0DB1C2B}" destId="{2F467DF5-365B-4E73-82A5-7FF283212BED}" srcOrd="9" destOrd="0" presId="urn:microsoft.com/office/officeart/2005/8/layout/list1"/>
    <dgm:cxn modelId="{2069AE2C-9CE7-4C8A-A249-D4FC7F2F5A24}" type="presParOf" srcId="{B47378ED-F16F-4683-9228-13D7B0DB1C2B}" destId="{81B2A8E0-0DB7-4CED-9F64-059C9BD81707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8CFD6-A448-4C72-B2C2-6524E04D9003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AF54E1-F858-422E-AD29-604FF41FFAA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</a:rPr>
            <a:t>Прилить воду к смеси песка и соли.</a:t>
          </a:r>
        </a:p>
      </dgm:t>
    </dgm:pt>
    <dgm:pt modelId="{34C35158-0824-416F-8FC3-67954538B033}" type="parTrans" cxnId="{A11C3E89-938F-4A38-B399-6A5AAA9C07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B4DF51-0B3B-4600-9CF2-0E9CEB712427}" type="sibTrans" cxnId="{A11C3E89-938F-4A38-B399-6A5AAA9C07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B58FBF-0575-488C-BE4A-3FA2DCA9AA8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mtClean="0">
              <a:solidFill>
                <a:schemeClr val="tx1"/>
              </a:solidFill>
            </a:rPr>
            <a:t>Отфильтровать.</a:t>
          </a:r>
          <a:endParaRPr lang="ru-RU" sz="2400" b="1" dirty="0" smtClean="0">
            <a:solidFill>
              <a:schemeClr val="tx1"/>
            </a:solidFill>
          </a:endParaRPr>
        </a:p>
      </dgm:t>
    </dgm:pt>
    <dgm:pt modelId="{CE5A6269-A518-4A27-BA1C-E716691FB1F3}" type="parTrans" cxnId="{E26E18C0-7AE3-4205-AB61-05EE38D8DB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40BABA-BAA4-45B7-8333-0817E7B808FB}" type="sibTrans" cxnId="{E26E18C0-7AE3-4205-AB61-05EE38D8DB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E773D5-B800-4198-88F4-9A026E20D671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 Т  Б</a:t>
          </a:r>
          <a:endParaRPr lang="ru-RU" dirty="0">
            <a:solidFill>
              <a:srgbClr val="FF0000"/>
            </a:solidFill>
          </a:endParaRPr>
        </a:p>
      </dgm:t>
    </dgm:pt>
    <dgm:pt modelId="{47B71C6C-77C4-4FFA-BFD4-C573489989B6}" type="parTrans" cxnId="{6DD3FB28-6E39-440F-8BF6-D1986B2081C7}">
      <dgm:prSet/>
      <dgm:spPr/>
      <dgm:t>
        <a:bodyPr/>
        <a:lstStyle/>
        <a:p>
          <a:endParaRPr lang="ru-RU"/>
        </a:p>
      </dgm:t>
    </dgm:pt>
    <dgm:pt modelId="{1FC712B5-0A7D-4F75-A766-AE1A720A4067}" type="sibTrans" cxnId="{6DD3FB28-6E39-440F-8BF6-D1986B2081C7}">
      <dgm:prSet/>
      <dgm:spPr/>
      <dgm:t>
        <a:bodyPr/>
        <a:lstStyle/>
        <a:p>
          <a:endParaRPr lang="ru-RU"/>
        </a:p>
      </dgm:t>
    </dgm:pt>
    <dgm:pt modelId="{5AB6E738-F81E-481F-B298-8849EDDF92BD}" type="pres">
      <dgm:prSet presAssocID="{D098CFD6-A448-4C72-B2C2-6524E04D90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4B4E0-2413-4B07-A9C5-5E8223A5E3B4}" type="pres">
      <dgm:prSet presAssocID="{B7E773D5-B800-4198-88F4-9A026E20D671}" presName="comp" presStyleCnt="0"/>
      <dgm:spPr/>
    </dgm:pt>
    <dgm:pt modelId="{8D41604C-B735-4A2D-956B-68F8E09CA1BB}" type="pres">
      <dgm:prSet presAssocID="{B7E773D5-B800-4198-88F4-9A026E20D671}" presName="box" presStyleLbl="node1" presStyleIdx="0" presStyleCnt="3"/>
      <dgm:spPr/>
      <dgm:t>
        <a:bodyPr/>
        <a:lstStyle/>
        <a:p>
          <a:endParaRPr lang="ru-RU"/>
        </a:p>
      </dgm:t>
    </dgm:pt>
    <dgm:pt modelId="{F9180030-9E62-4C87-89E6-740F5911E643}" type="pres">
      <dgm:prSet presAssocID="{B7E773D5-B800-4198-88F4-9A026E20D671}" presName="img" presStyleLbl="fgImgPlace1" presStyleIdx="0" presStyleCnt="3" custScaleX="673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663877-7B9E-4EB8-A7A7-333BA02BB03B}" type="pres">
      <dgm:prSet presAssocID="{B7E773D5-B800-4198-88F4-9A026E20D67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2E941-17E3-4A36-BADD-70B868657471}" type="pres">
      <dgm:prSet presAssocID="{1FC712B5-0A7D-4F75-A766-AE1A720A4067}" presName="spacer" presStyleCnt="0"/>
      <dgm:spPr/>
    </dgm:pt>
    <dgm:pt modelId="{51BE7FC4-00CF-4DFF-9A92-E9C3AAB58392}" type="pres">
      <dgm:prSet presAssocID="{64AF54E1-F858-422E-AD29-604FF41FFAAF}" presName="comp" presStyleCnt="0"/>
      <dgm:spPr/>
    </dgm:pt>
    <dgm:pt modelId="{20FC914B-D5D0-499B-AF40-49E9E46735FD}" type="pres">
      <dgm:prSet presAssocID="{64AF54E1-F858-422E-AD29-604FF41FFAAF}" presName="box" presStyleLbl="node1" presStyleIdx="1" presStyleCnt="3" custLinFactNeighborX="-1172"/>
      <dgm:spPr/>
      <dgm:t>
        <a:bodyPr/>
        <a:lstStyle/>
        <a:p>
          <a:endParaRPr lang="ru-RU"/>
        </a:p>
      </dgm:t>
    </dgm:pt>
    <dgm:pt modelId="{5C24D16C-9D48-43E5-BF8B-AA218B69E67E}" type="pres">
      <dgm:prSet presAssocID="{64AF54E1-F858-422E-AD29-604FF41FFAAF}" presName="img" presStyleLbl="fgImgPlace1" presStyleIdx="1" presStyleCnt="3" custScaleX="91193" custScaleY="1079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8BB0D1-56AB-4D30-B646-DBA8E216C805}" type="pres">
      <dgm:prSet presAssocID="{64AF54E1-F858-422E-AD29-604FF41FFAA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4958C-D1A6-4E89-B1AB-CDD1DE3B61DA}" type="pres">
      <dgm:prSet presAssocID="{CFB4DF51-0B3B-4600-9CF2-0E9CEB712427}" presName="spacer" presStyleCnt="0"/>
      <dgm:spPr/>
    </dgm:pt>
    <dgm:pt modelId="{9E76BD66-F60C-4A85-B40F-3AEC0158DC59}" type="pres">
      <dgm:prSet presAssocID="{D8B58FBF-0575-488C-BE4A-3FA2DCA9AA8E}" presName="comp" presStyleCnt="0"/>
      <dgm:spPr/>
    </dgm:pt>
    <dgm:pt modelId="{39E2E2F6-9BF7-4AE5-8D72-69B81080379A}" type="pres">
      <dgm:prSet presAssocID="{D8B58FBF-0575-488C-BE4A-3FA2DCA9AA8E}" presName="box" presStyleLbl="node1" presStyleIdx="2" presStyleCnt="3" custLinFactNeighborX="-1172"/>
      <dgm:spPr/>
      <dgm:t>
        <a:bodyPr/>
        <a:lstStyle/>
        <a:p>
          <a:endParaRPr lang="ru-RU"/>
        </a:p>
      </dgm:t>
    </dgm:pt>
    <dgm:pt modelId="{7C252216-33A0-4420-BE65-45C06F52E45C}" type="pres">
      <dgm:prSet presAssocID="{D8B58FBF-0575-488C-BE4A-3FA2DCA9AA8E}" presName="img" presStyleLbl="fgImgPlace1" presStyleIdx="2" presStyleCnt="3" custScaleX="82103" custScaleY="10357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619FEA-9818-41F3-A7A9-0A2F7AA251F1}" type="pres">
      <dgm:prSet presAssocID="{D8B58FBF-0575-488C-BE4A-3FA2DCA9AA8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D3FB28-6E39-440F-8BF6-D1986B2081C7}" srcId="{D098CFD6-A448-4C72-B2C2-6524E04D9003}" destId="{B7E773D5-B800-4198-88F4-9A026E20D671}" srcOrd="0" destOrd="0" parTransId="{47B71C6C-77C4-4FFA-BFD4-C573489989B6}" sibTransId="{1FC712B5-0A7D-4F75-A766-AE1A720A4067}"/>
    <dgm:cxn modelId="{A11C3E89-938F-4A38-B399-6A5AAA9C07D8}" srcId="{D098CFD6-A448-4C72-B2C2-6524E04D9003}" destId="{64AF54E1-F858-422E-AD29-604FF41FFAAF}" srcOrd="1" destOrd="0" parTransId="{34C35158-0824-416F-8FC3-67954538B033}" sibTransId="{CFB4DF51-0B3B-4600-9CF2-0E9CEB712427}"/>
    <dgm:cxn modelId="{406A598A-45F7-4F18-A4B7-49F1584CB1CA}" type="presOf" srcId="{64AF54E1-F858-422E-AD29-604FF41FFAAF}" destId="{20FC914B-D5D0-499B-AF40-49E9E46735FD}" srcOrd="0" destOrd="0" presId="urn:microsoft.com/office/officeart/2005/8/layout/vList4"/>
    <dgm:cxn modelId="{AE836878-6F7B-4787-8B55-3406305D0C39}" type="presOf" srcId="{B7E773D5-B800-4198-88F4-9A026E20D671}" destId="{63663877-7B9E-4EB8-A7A7-333BA02BB03B}" srcOrd="1" destOrd="0" presId="urn:microsoft.com/office/officeart/2005/8/layout/vList4"/>
    <dgm:cxn modelId="{E9FF8F21-7557-49B8-A7F4-22D2975840AF}" type="presOf" srcId="{D8B58FBF-0575-488C-BE4A-3FA2DCA9AA8E}" destId="{DF619FEA-9818-41F3-A7A9-0A2F7AA251F1}" srcOrd="1" destOrd="0" presId="urn:microsoft.com/office/officeart/2005/8/layout/vList4"/>
    <dgm:cxn modelId="{313F0FAD-6914-4B84-99C7-95326ED70020}" type="presOf" srcId="{B7E773D5-B800-4198-88F4-9A026E20D671}" destId="{8D41604C-B735-4A2D-956B-68F8E09CA1BB}" srcOrd="0" destOrd="0" presId="urn:microsoft.com/office/officeart/2005/8/layout/vList4"/>
    <dgm:cxn modelId="{2B62C059-450B-4A2D-980B-C463FD93ABFD}" type="presOf" srcId="{D8B58FBF-0575-488C-BE4A-3FA2DCA9AA8E}" destId="{39E2E2F6-9BF7-4AE5-8D72-69B81080379A}" srcOrd="0" destOrd="0" presId="urn:microsoft.com/office/officeart/2005/8/layout/vList4"/>
    <dgm:cxn modelId="{C8A5A400-CA30-4D1D-B29F-6A096B336ACB}" type="presOf" srcId="{64AF54E1-F858-422E-AD29-604FF41FFAAF}" destId="{0C8BB0D1-56AB-4D30-B646-DBA8E216C805}" srcOrd="1" destOrd="0" presId="urn:microsoft.com/office/officeart/2005/8/layout/vList4"/>
    <dgm:cxn modelId="{BD43467F-E61C-47C8-A753-CC53A61FC8EF}" type="presOf" srcId="{D098CFD6-A448-4C72-B2C2-6524E04D9003}" destId="{5AB6E738-F81E-481F-B298-8849EDDF92BD}" srcOrd="0" destOrd="0" presId="urn:microsoft.com/office/officeart/2005/8/layout/vList4"/>
    <dgm:cxn modelId="{E26E18C0-7AE3-4205-AB61-05EE38D8DB0D}" srcId="{D098CFD6-A448-4C72-B2C2-6524E04D9003}" destId="{D8B58FBF-0575-488C-BE4A-3FA2DCA9AA8E}" srcOrd="2" destOrd="0" parTransId="{CE5A6269-A518-4A27-BA1C-E716691FB1F3}" sibTransId="{1A40BABA-BAA4-45B7-8333-0817E7B808FB}"/>
    <dgm:cxn modelId="{DEE571E8-5B25-418B-AE3A-CB44332E0EA2}" type="presParOf" srcId="{5AB6E738-F81E-481F-B298-8849EDDF92BD}" destId="{36D4B4E0-2413-4B07-A9C5-5E8223A5E3B4}" srcOrd="0" destOrd="0" presId="urn:microsoft.com/office/officeart/2005/8/layout/vList4"/>
    <dgm:cxn modelId="{ADC1A8F7-8A3F-4D47-956F-CCE56802ECC5}" type="presParOf" srcId="{36D4B4E0-2413-4B07-A9C5-5E8223A5E3B4}" destId="{8D41604C-B735-4A2D-956B-68F8E09CA1BB}" srcOrd="0" destOrd="0" presId="urn:microsoft.com/office/officeart/2005/8/layout/vList4"/>
    <dgm:cxn modelId="{0A32E85E-DDDE-41E6-8FBB-96D4A76A26C1}" type="presParOf" srcId="{36D4B4E0-2413-4B07-A9C5-5E8223A5E3B4}" destId="{F9180030-9E62-4C87-89E6-740F5911E643}" srcOrd="1" destOrd="0" presId="urn:microsoft.com/office/officeart/2005/8/layout/vList4"/>
    <dgm:cxn modelId="{ED5326ED-DF18-4AE1-89C4-3DFC4DB8CEAB}" type="presParOf" srcId="{36D4B4E0-2413-4B07-A9C5-5E8223A5E3B4}" destId="{63663877-7B9E-4EB8-A7A7-333BA02BB03B}" srcOrd="2" destOrd="0" presId="urn:microsoft.com/office/officeart/2005/8/layout/vList4"/>
    <dgm:cxn modelId="{C5AC375A-C360-49C2-875A-C860F7F03E2C}" type="presParOf" srcId="{5AB6E738-F81E-481F-B298-8849EDDF92BD}" destId="{7EE2E941-17E3-4A36-BADD-70B868657471}" srcOrd="1" destOrd="0" presId="urn:microsoft.com/office/officeart/2005/8/layout/vList4"/>
    <dgm:cxn modelId="{4BAFD22A-9764-4BDD-BEF6-BD21CF5448C1}" type="presParOf" srcId="{5AB6E738-F81E-481F-B298-8849EDDF92BD}" destId="{51BE7FC4-00CF-4DFF-9A92-E9C3AAB58392}" srcOrd="2" destOrd="0" presId="urn:microsoft.com/office/officeart/2005/8/layout/vList4"/>
    <dgm:cxn modelId="{EC9000B4-FF3F-4497-BADB-3166624370EB}" type="presParOf" srcId="{51BE7FC4-00CF-4DFF-9A92-E9C3AAB58392}" destId="{20FC914B-D5D0-499B-AF40-49E9E46735FD}" srcOrd="0" destOrd="0" presId="urn:microsoft.com/office/officeart/2005/8/layout/vList4"/>
    <dgm:cxn modelId="{419F8BDA-5E0F-41EA-AE9D-AF950D3367B2}" type="presParOf" srcId="{51BE7FC4-00CF-4DFF-9A92-E9C3AAB58392}" destId="{5C24D16C-9D48-43E5-BF8B-AA218B69E67E}" srcOrd="1" destOrd="0" presId="urn:microsoft.com/office/officeart/2005/8/layout/vList4"/>
    <dgm:cxn modelId="{BD64ABDB-F627-4A48-8DF8-02E94413DC3B}" type="presParOf" srcId="{51BE7FC4-00CF-4DFF-9A92-E9C3AAB58392}" destId="{0C8BB0D1-56AB-4D30-B646-DBA8E216C805}" srcOrd="2" destOrd="0" presId="urn:microsoft.com/office/officeart/2005/8/layout/vList4"/>
    <dgm:cxn modelId="{65544446-8AF3-4EB6-83BD-A95F9417E9D7}" type="presParOf" srcId="{5AB6E738-F81E-481F-B298-8849EDDF92BD}" destId="{39E4958C-D1A6-4E89-B1AB-CDD1DE3B61DA}" srcOrd="3" destOrd="0" presId="urn:microsoft.com/office/officeart/2005/8/layout/vList4"/>
    <dgm:cxn modelId="{CC926824-800A-400E-A1E9-FF06537D195D}" type="presParOf" srcId="{5AB6E738-F81E-481F-B298-8849EDDF92BD}" destId="{9E76BD66-F60C-4A85-B40F-3AEC0158DC59}" srcOrd="4" destOrd="0" presId="urn:microsoft.com/office/officeart/2005/8/layout/vList4"/>
    <dgm:cxn modelId="{B0A1F422-E8E9-4023-9AEB-2512A04878E1}" type="presParOf" srcId="{9E76BD66-F60C-4A85-B40F-3AEC0158DC59}" destId="{39E2E2F6-9BF7-4AE5-8D72-69B81080379A}" srcOrd="0" destOrd="0" presId="urn:microsoft.com/office/officeart/2005/8/layout/vList4"/>
    <dgm:cxn modelId="{0E7ED269-A61A-4CF0-8AC8-9E5C113C787E}" type="presParOf" srcId="{9E76BD66-F60C-4A85-B40F-3AEC0158DC59}" destId="{7C252216-33A0-4420-BE65-45C06F52E45C}" srcOrd="1" destOrd="0" presId="urn:microsoft.com/office/officeart/2005/8/layout/vList4"/>
    <dgm:cxn modelId="{628E1EAD-DEB0-4A04-B740-A779E67A6D48}" type="presParOf" srcId="{9E76BD66-F60C-4A85-B40F-3AEC0158DC59}" destId="{DF619FEA-9818-41F3-A7A9-0A2F7AA251F1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90AD7-91B9-4515-BFC3-20D1FBAD0742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A657F-585B-4C1F-B062-B90F028B9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A657F-585B-4C1F-B062-B90F028B923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BC09D-8913-4154-BF60-6194879E1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16E0-C333-4A59-947F-DB4988060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DD74D-0368-4584-90A3-4653B8D7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E074C-05FB-49D5-BCB2-B1841C85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B73E0-8678-4574-8CED-E19A454D0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F90A1-E038-42E5-AEB0-FDAD9906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1E927-1829-4A93-A79C-1A193B2E6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585E7-A1FA-42D7-AB7E-DCCB2F286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0E199-B834-472A-8587-7DAE47306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DD74D-0368-4584-90A3-4653B8D7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DD74D-0368-4584-90A3-4653B8D7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4DD74D-0368-4584-90A3-4653B8D7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ru-RU" sz="8800" dirty="0" smtClean="0">
                <a:solidFill>
                  <a:schemeClr val="bg1"/>
                </a:solidFill>
                <a:latin typeface="CyrillicOld" pitchFamily="2" charset="0"/>
              </a:rPr>
              <a:t>Урок химии</a:t>
            </a:r>
            <a:endParaRPr lang="ru-RU" sz="8800" dirty="0">
              <a:solidFill>
                <a:schemeClr val="bg1"/>
              </a:solidFill>
              <a:latin typeface="CyrillicOl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571744"/>
            <a:ext cx="5715040" cy="2857520"/>
          </a:xfrm>
        </p:spPr>
        <p:txBody>
          <a:bodyPr/>
          <a:lstStyle/>
          <a:p>
            <a:pPr algn="r"/>
            <a:r>
              <a:rPr lang="ru-RU" sz="4400" dirty="0" smtClean="0">
                <a:solidFill>
                  <a:schemeClr val="bg1"/>
                </a:solidFill>
                <a:latin typeface="Calligraph" pitchFamily="2" charset="0"/>
              </a:rPr>
              <a:t>Химики - это те, кто на самом деле знают, как устроен мир </a:t>
            </a:r>
          </a:p>
          <a:p>
            <a:pPr algn="r"/>
            <a:r>
              <a:rPr lang="ru-RU" sz="4400" dirty="0" err="1" smtClean="0">
                <a:solidFill>
                  <a:schemeClr val="bg1"/>
                </a:solidFill>
                <a:latin typeface="Calligraph" pitchFamily="2" charset="0"/>
              </a:rPr>
              <a:t>Лайнус</a:t>
            </a:r>
            <a:r>
              <a:rPr lang="ru-RU" sz="4400" dirty="0" smtClean="0">
                <a:solidFill>
                  <a:schemeClr val="bg1"/>
                </a:solidFill>
                <a:latin typeface="Calligraph" pitchFamily="2" charset="0"/>
              </a:rPr>
              <a:t>  </a:t>
            </a:r>
            <a:r>
              <a:rPr lang="ru-RU" sz="4400" dirty="0" err="1" smtClean="0">
                <a:solidFill>
                  <a:schemeClr val="bg1"/>
                </a:solidFill>
                <a:latin typeface="Calligraph" pitchFamily="2" charset="0"/>
              </a:rPr>
              <a:t>Полинг</a:t>
            </a:r>
            <a:endParaRPr lang="ru-RU" sz="4400" dirty="0" smtClean="0">
              <a:solidFill>
                <a:schemeClr val="bg1"/>
              </a:solidFill>
              <a:latin typeface="Calligraph" pitchFamily="2" charset="0"/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гор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143248"/>
            <a:ext cx="1857388" cy="30956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Работа с учебником </a:t>
            </a:r>
            <a:r>
              <a:rPr lang="ru-RU" dirty="0" smtClean="0">
                <a:solidFill>
                  <a:schemeClr val="bg1"/>
                </a:solidFill>
              </a:rPr>
              <a:t>с.121 (параграф 23)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Какие бывают смеси?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2714620"/>
          <a:ext cx="5048264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Домашняя работа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600200"/>
            <a:ext cx="661513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Дисперсная система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Гель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Золь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Аэрозоль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Эмульсия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Суспензия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indent="552450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Диспе́рсная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систе́ма</a:t>
            </a:r>
            <a:r>
              <a:rPr lang="ru-RU" dirty="0" smtClean="0">
                <a:solidFill>
                  <a:schemeClr val="bg1"/>
                </a:solidFill>
              </a:rPr>
              <a:t> — это </a:t>
            </a:r>
            <a:r>
              <a:rPr lang="ru-RU" dirty="0" smtClean="0">
                <a:solidFill>
                  <a:srgbClr val="FF0000"/>
                </a:solidFill>
              </a:rPr>
              <a:t>смесь</a:t>
            </a:r>
            <a:r>
              <a:rPr lang="ru-RU" dirty="0" smtClean="0">
                <a:solidFill>
                  <a:schemeClr val="bg1"/>
                </a:solidFill>
              </a:rPr>
              <a:t>, состоящая как минимум из двух </a:t>
            </a:r>
            <a:r>
              <a:rPr lang="ru-RU" dirty="0" smtClean="0">
                <a:solidFill>
                  <a:srgbClr val="FF0000"/>
                </a:solidFill>
              </a:rPr>
              <a:t>веществ (компонентов)</a:t>
            </a:r>
            <a:r>
              <a:rPr lang="ru-RU" dirty="0" smtClean="0">
                <a:solidFill>
                  <a:schemeClr val="bg1"/>
                </a:solidFill>
              </a:rPr>
              <a:t>, которые совершенно или практически не смешиваются друг с другом и не реагируют друг с другом химически. </a:t>
            </a:r>
          </a:p>
          <a:p>
            <a:pPr indent="552450">
              <a:buNone/>
            </a:pPr>
            <a:r>
              <a:rPr lang="ru-RU" dirty="0" smtClean="0">
                <a:solidFill>
                  <a:srgbClr val="FF0000"/>
                </a:solidFill>
              </a:rPr>
              <a:t>Фазы</a:t>
            </a:r>
            <a:r>
              <a:rPr lang="ru-RU" dirty="0" smtClean="0">
                <a:solidFill>
                  <a:schemeClr val="bg1"/>
                </a:solidFill>
              </a:rPr>
              <a:t> можно отделить друг от друга физическим способом (центрифугировать, сепарировать и т. д.).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ФАЗЫ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a:t>Компонентов смеси</a:t>
                      </a:r>
                    </a:p>
                    <a:p>
                      <a:r>
                        <a:rPr lang="ru-RU" sz="2000" b="1" i="1" dirty="0" smtClean="0">
                          <a:solidFill>
                            <a:schemeClr val="accent3"/>
                          </a:solidFill>
                        </a:rPr>
                        <a:t>Чего больше </a:t>
                      </a:r>
                      <a:r>
                        <a:rPr lang="ru-RU" sz="2000" b="1" i="1" baseline="0" dirty="0" smtClean="0">
                          <a:solidFill>
                            <a:schemeClr val="accent3"/>
                          </a:solidFill>
                        </a:rPr>
                        <a:t> в смеси</a:t>
                      </a:r>
                      <a:endParaRPr lang="ru-RU" sz="2000" b="1" i="1" dirty="0" smtClean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3"/>
                          </a:solidFill>
                        </a:rPr>
                        <a:t>Газ </a:t>
                      </a:r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3"/>
                          </a:solidFill>
                        </a:rPr>
                        <a:t>Жидкость </a:t>
                      </a:r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3"/>
                          </a:solidFill>
                        </a:rPr>
                        <a:t>Твердое </a:t>
                      </a:r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3"/>
                          </a:solidFill>
                        </a:rPr>
                        <a:t>Газ </a:t>
                      </a:r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  5 клеток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3"/>
                          </a:solidFill>
                        </a:rPr>
                        <a:t>Жидкость </a:t>
                      </a:r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3"/>
                          </a:solidFill>
                        </a:rPr>
                        <a:t>Твердое </a:t>
                      </a:r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1670" y="785794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alligraph" pitchFamily="2" charset="0"/>
              </a:rPr>
              <a:t>Работа в тетради</a:t>
            </a:r>
            <a:endParaRPr lang="ru-RU" sz="4400" dirty="0">
              <a:solidFill>
                <a:schemeClr val="bg1"/>
              </a:solidFill>
              <a:latin typeface="Calligraph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286388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Аэрозоль, эмульсия, суспензия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501092" y="3499644"/>
            <a:ext cx="4286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1"/>
          <a:ext cx="8229600" cy="48441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29369"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Чего больше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Газ 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Жидкость 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Твердое 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6594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Газ 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Воздух 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Аэрозоли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 туман, облако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Аэрозоли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(пыли, дымы), порошки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1493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Жидкость 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Газовые </a:t>
                      </a:r>
                      <a:r>
                        <a:rPr lang="ru-RU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эмульсии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 пены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Эмульсии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 нефть, крем,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молоко, лимфа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Суспензии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 золи: пульпа, ил, взвесь, паста, помада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075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Твердое 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Пористые тела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Капиллярные системы: жидкость в пористых телах, грунт,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почва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Твёрдые гетерогенные системы: сплавы (чугун), бетон, композиционные материалы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357166"/>
            <a:ext cx="750099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каких веществах вы можете рассказать?</a:t>
            </a:r>
            <a:endParaRPr lang="ru-RU" sz="25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 воздуха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Химический состав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357433"/>
          <a:ext cx="7072362" cy="365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</a:tblGrid>
              <a:tr h="65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Обозначение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Процентное содержание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29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Азот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78.084 %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29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Кислород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ru-RU" sz="16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20.9476 %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29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Аргон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0.934 %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29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Углекислый газ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ru-RU" sz="16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0.0314 %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29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Неон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0.001818 %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29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Метан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16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0.0002 %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29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Гелий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0.000524 %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643074"/>
          </a:xfrm>
        </p:spPr>
        <p:txBody>
          <a:bodyPr/>
          <a:lstStyle/>
          <a:p>
            <a:r>
              <a:rPr lang="ru-RU" sz="5400" dirty="0" smtClean="0">
                <a:solidFill>
                  <a:schemeClr val="bg1"/>
                </a:solidFill>
                <a:latin typeface="Calligraph" pitchFamily="2" charset="0"/>
              </a:rPr>
              <a:t>Видео опыт</a:t>
            </a:r>
            <a:br>
              <a:rPr lang="ru-RU" sz="5400" dirty="0" smtClean="0">
                <a:solidFill>
                  <a:schemeClr val="bg1"/>
                </a:solidFill>
                <a:latin typeface="Calligraph" pitchFamily="2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Calligraph" pitchFamily="2" charset="0"/>
              </a:rPr>
              <a:t> «Соль и вода»</a:t>
            </a:r>
            <a:endParaRPr lang="ru-RU" sz="5400" dirty="0">
              <a:solidFill>
                <a:schemeClr val="bg1"/>
              </a:solidFill>
              <a:latin typeface="Calligraph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496"/>
            <a:ext cx="7901014" cy="326866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Какие физические методы применили в лаборатории?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Работа в группах – кто больше?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Предложите методы разделения смесей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2643182"/>
          <a:ext cx="7643865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5"/>
                <a:gridCol w="2547955"/>
                <a:gridCol w="2547955"/>
              </a:tblGrid>
              <a:tr h="471168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Методы химического анализа?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3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1. Сахар - почва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Пшено - гречка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5. Бензин - вода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588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Вода – песок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4. Деревянные опилки и металлическая стружка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6. Порошок железа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и серы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Видео опыт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  <a:latin typeface="Calligraph" pitchFamily="2" charset="0"/>
              </a:rPr>
              <a:t>«Взаимодействие железа и серы»</a:t>
            </a:r>
            <a:endParaRPr lang="ru-RU" sz="4000" dirty="0">
              <a:solidFill>
                <a:schemeClr val="bg1"/>
              </a:solidFill>
              <a:latin typeface="Calligraph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428869"/>
            <a:ext cx="7429552" cy="28575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Какими физическими свойствами обладает смесь, а какими индивидуальное вещество?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Чистые вещества (ЧДА)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Дис во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1857364"/>
            <a:ext cx="3810026" cy="2857520"/>
          </a:xfrm>
        </p:spPr>
      </p:pic>
      <p:pic>
        <p:nvPicPr>
          <p:cNvPr id="5" name="Рисунок 4" descr="Ч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285860"/>
            <a:ext cx="2952738" cy="2214554"/>
          </a:xfrm>
          <a:prstGeom prst="rect">
            <a:avLst/>
          </a:prstGeom>
        </p:spPr>
      </p:pic>
      <p:pic>
        <p:nvPicPr>
          <p:cNvPr id="6" name="Рисунок 5" descr="золот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500438"/>
            <a:ext cx="3643339" cy="27325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Разнеси вещества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6" cy="3326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/>
                <a:gridCol w="2057399"/>
                <a:gridCol w="2057399"/>
                <a:gridCol w="2057399"/>
              </a:tblGrid>
              <a:tr h="776289">
                <a:tc gridSpan="2">
                  <a:txBody>
                    <a:bodyPr/>
                    <a:lstStyle/>
                    <a:p>
                      <a:pPr marL="90170" marR="876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 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вариант    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NaOH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HCl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MgSO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, CaCO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, Ca(OH)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KCl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Fe(OH)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H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BaCO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HNO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170" marR="876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вариант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  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HNO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, Mg(OH)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K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, FeCO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, Zn(OH)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BaCl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Al(OH)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H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US" sz="2400" kern="1200" baseline="-25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NaCl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,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HCl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Основания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Кислоты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Соли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76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lligraph" pitchFamily="2" charset="0"/>
              </a:rPr>
              <a:t>Лабораторный опыт</a:t>
            </a:r>
            <a:br>
              <a:rPr lang="ru-RU" dirty="0" smtClean="0">
                <a:solidFill>
                  <a:schemeClr val="bg1"/>
                </a:solidFill>
                <a:latin typeface="Calligraph" pitchFamily="2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Calligraph" pitchFamily="2" charset="0"/>
              </a:rPr>
              <a:t>«Разделение смеси песка и соли фильтрованием»</a:t>
            </a:r>
            <a:endParaRPr lang="ru-RU" sz="3600" dirty="0">
              <a:solidFill>
                <a:schemeClr val="bg1"/>
              </a:solidFill>
              <a:latin typeface="Calligraph" pitchFamily="2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1785926"/>
          <a:ext cx="771530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Читать параграф 23, стр. 121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Найти </a:t>
            </a:r>
            <a:r>
              <a:rPr lang="ru-RU" dirty="0" smtClean="0">
                <a:solidFill>
                  <a:schemeClr val="bg1"/>
                </a:solidFill>
              </a:rPr>
              <a:t>определения понятий:</a:t>
            </a:r>
          </a:p>
          <a:p>
            <a:pPr marL="804863" indent="-17780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Сепарация, </a:t>
            </a:r>
          </a:p>
          <a:p>
            <a:pPr marL="804863" indent="-17780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Флотация.</a:t>
            </a:r>
            <a:endParaRPr lang="ru-RU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Где в быту применяют методы очистки смесей?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вет смайл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8" cy="61615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928671"/>
            <a:ext cx="4071966" cy="18573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CyrillicOld" pitchFamily="2" charset="0"/>
              </a:rPr>
              <a:t>Спасибо за совместную работу!</a:t>
            </a:r>
            <a:endParaRPr lang="ru-RU" sz="4000" dirty="0">
              <a:solidFill>
                <a:schemeClr val="bg1"/>
              </a:solidFill>
              <a:latin typeface="CyrillicOld" pitchFamily="2" charset="0"/>
            </a:endParaRPr>
          </a:p>
        </p:txBody>
      </p:sp>
      <p:pic>
        <p:nvPicPr>
          <p:cNvPr id="5" name="Рисунок 4" descr="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642918"/>
            <a:ext cx="2857500" cy="4352925"/>
          </a:xfrm>
          <a:prstGeom prst="rect">
            <a:avLst/>
          </a:prstGeom>
        </p:spPr>
      </p:pic>
      <p:pic>
        <p:nvPicPr>
          <p:cNvPr id="6" name="Рисунок 5" descr="ри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214686"/>
            <a:ext cx="3714776" cy="309564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 люблю химию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71480"/>
            <a:ext cx="4857784" cy="57807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600200"/>
          <a:ext cx="7643865" cy="361475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47955"/>
                <a:gridCol w="2547955"/>
                <a:gridCol w="2547955"/>
              </a:tblGrid>
              <a:tr h="120491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accent3"/>
                          </a:solidFill>
                        </a:rPr>
                        <a:t>Основания</a:t>
                      </a:r>
                      <a:endParaRPr lang="ru-RU" sz="2400" dirty="0">
                        <a:solidFill>
                          <a:schemeClr val="accent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accent3"/>
                          </a:solidFill>
                        </a:rPr>
                        <a:t>Кислоты</a:t>
                      </a:r>
                      <a:endParaRPr lang="ru-RU" sz="2400">
                        <a:solidFill>
                          <a:schemeClr val="accent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accent3"/>
                          </a:solidFill>
                        </a:rPr>
                        <a:t>Соли</a:t>
                      </a:r>
                      <a:endParaRPr lang="ru-RU" sz="2400" dirty="0">
                        <a:solidFill>
                          <a:schemeClr val="accent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20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 dirty="0">
                          <a:solidFill>
                            <a:schemeClr val="accent3"/>
                          </a:solidFill>
                        </a:rPr>
                        <a:t>Me</a:t>
                      </a:r>
                      <a:r>
                        <a:rPr lang="en-US" sz="4000" b="1" kern="1200" baseline="30000" dirty="0">
                          <a:solidFill>
                            <a:schemeClr val="accent3"/>
                          </a:solidFill>
                        </a:rPr>
                        <a:t>n+</a:t>
                      </a:r>
                      <a:r>
                        <a:rPr lang="en-US" sz="4000" b="1" kern="1200" dirty="0">
                          <a:solidFill>
                            <a:schemeClr val="accent3"/>
                          </a:solidFill>
                        </a:rPr>
                        <a:t> OH</a:t>
                      </a:r>
                      <a:r>
                        <a:rPr lang="en-US" sz="4000" b="1" kern="1200" baseline="30000" dirty="0">
                          <a:solidFill>
                            <a:schemeClr val="accent3"/>
                          </a:solidFill>
                        </a:rPr>
                        <a:t>-</a:t>
                      </a:r>
                      <a:endParaRPr lang="ru-RU" sz="4000" b="1" dirty="0">
                        <a:solidFill>
                          <a:schemeClr val="accent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 dirty="0">
                          <a:solidFill>
                            <a:schemeClr val="accent3"/>
                          </a:solidFill>
                        </a:rPr>
                        <a:t>H</a:t>
                      </a:r>
                      <a:r>
                        <a:rPr lang="en-US" sz="4000" b="1" kern="1200" baseline="30000" dirty="0">
                          <a:solidFill>
                            <a:schemeClr val="accent3"/>
                          </a:solidFill>
                        </a:rPr>
                        <a:t>+</a:t>
                      </a:r>
                      <a:r>
                        <a:rPr lang="en-US" sz="4000" b="1" kern="12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accent3"/>
                          </a:solidFill>
                        </a:rPr>
                        <a:t>Ac</a:t>
                      </a:r>
                      <a:r>
                        <a:rPr lang="en-US" sz="4000" b="1" kern="1200" baseline="30000" dirty="0" err="1">
                          <a:solidFill>
                            <a:schemeClr val="accent3"/>
                          </a:solidFill>
                        </a:rPr>
                        <a:t>n</a:t>
                      </a:r>
                      <a:r>
                        <a:rPr lang="en-US" sz="4000" b="1" kern="1200" baseline="30000" dirty="0">
                          <a:solidFill>
                            <a:schemeClr val="accent3"/>
                          </a:solidFill>
                        </a:rPr>
                        <a:t>-</a:t>
                      </a:r>
                      <a:endParaRPr lang="ru-RU" sz="4000" b="1" dirty="0">
                        <a:solidFill>
                          <a:schemeClr val="accent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 dirty="0">
                          <a:solidFill>
                            <a:schemeClr val="accent3"/>
                          </a:solidFill>
                        </a:rPr>
                        <a:t>Me</a:t>
                      </a:r>
                      <a:r>
                        <a:rPr lang="en-US" sz="4000" b="1" kern="1200" baseline="30000" dirty="0">
                          <a:solidFill>
                            <a:schemeClr val="accent3"/>
                          </a:solidFill>
                        </a:rPr>
                        <a:t>n+</a:t>
                      </a:r>
                      <a:r>
                        <a:rPr lang="en-US" sz="4000" b="1" kern="12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accent3"/>
                          </a:solidFill>
                        </a:rPr>
                        <a:t>Ac</a:t>
                      </a:r>
                      <a:r>
                        <a:rPr lang="en-US" sz="4000" b="1" kern="1200" baseline="30000" dirty="0" err="1">
                          <a:solidFill>
                            <a:schemeClr val="accent3"/>
                          </a:solidFill>
                        </a:rPr>
                        <a:t>n</a:t>
                      </a:r>
                      <a:r>
                        <a:rPr lang="en-US" sz="4000" b="1" kern="1200" baseline="30000" dirty="0">
                          <a:solidFill>
                            <a:schemeClr val="accent3"/>
                          </a:solidFill>
                        </a:rPr>
                        <a:t>-</a:t>
                      </a:r>
                      <a:endParaRPr lang="ru-RU" sz="4000" b="1" dirty="0">
                        <a:solidFill>
                          <a:schemeClr val="accent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00364" y="1285860"/>
          <a:ext cx="3043230" cy="100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43042" y="278605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аморфное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285749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кристаллическое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2033" y="3500438"/>
            <a:ext cx="225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Ионная к. р.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3929066"/>
            <a:ext cx="208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Атомная к.р.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4286256"/>
            <a:ext cx="273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Молекулярная к.р.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47148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Металлическая к.р.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15423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lligraph" pitchFamily="2" charset="0"/>
              </a:rPr>
              <a:t>Домашняя задача</a:t>
            </a:r>
            <a:br>
              <a:rPr lang="ru-RU" dirty="0" smtClean="0">
                <a:solidFill>
                  <a:schemeClr val="bg1"/>
                </a:solidFill>
                <a:latin typeface="Calligraph" pitchFamily="2" charset="0"/>
              </a:rPr>
            </a:br>
            <a:r>
              <a:rPr lang="ru-RU" dirty="0" smtClean="0">
                <a:solidFill>
                  <a:schemeClr val="bg1"/>
                </a:solidFill>
                <a:latin typeface="Calligraph" pitchFamily="2" charset="0"/>
              </a:rPr>
              <a:t>(мозговой штурм)</a:t>
            </a:r>
            <a:endParaRPr lang="ru-RU" dirty="0">
              <a:solidFill>
                <a:schemeClr val="bg1"/>
              </a:solidFill>
              <a:latin typeface="Calligraph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3614734" cy="305435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alligraph" pitchFamily="2" charset="0"/>
              </a:rPr>
              <a:t>Для чего могли применять этот кувшин?</a:t>
            </a:r>
            <a:endParaRPr lang="ru-RU" dirty="0">
              <a:solidFill>
                <a:schemeClr val="bg1"/>
              </a:solidFill>
              <a:latin typeface="Calligraph" pitchFamily="2" charset="0"/>
            </a:endParaRPr>
          </a:p>
        </p:txBody>
      </p:sp>
      <p:pic>
        <p:nvPicPr>
          <p:cNvPr id="4" name="Рисунок 3" descr="сосу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928670"/>
            <a:ext cx="3714776" cy="5132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Лабораторный опыт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Прилейте к молоку 1 мл кислоты (</a:t>
            </a:r>
            <a:r>
              <a:rPr lang="en-US" dirty="0" err="1" smtClean="0">
                <a:solidFill>
                  <a:schemeClr val="bg1"/>
                </a:solidFill>
              </a:rPr>
              <a:t>HCl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Что наблюдается?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Какой вывод можно сделать?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сосу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071546"/>
            <a:ext cx="3714776" cy="5132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lligraph" pitchFamily="2" charset="0"/>
              </a:rPr>
              <a:t>25 ноября</a:t>
            </a:r>
            <a:endParaRPr lang="ru-RU" dirty="0">
              <a:solidFill>
                <a:schemeClr val="bg1"/>
              </a:solidFill>
              <a:latin typeface="Calligraph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bg1"/>
                </a:solidFill>
                <a:latin typeface="Calligraph" pitchFamily="2" charset="0"/>
              </a:rPr>
              <a:t>Чистые вещества и смеси </a:t>
            </a:r>
            <a:endParaRPr lang="ru-RU" sz="5400" dirty="0">
              <a:solidFill>
                <a:schemeClr val="bg1"/>
              </a:solidFill>
              <a:latin typeface="Calligraph" pitchFamily="2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14744" y="2571744"/>
            <a:ext cx="4857784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ВОСХОД СОЛНЦА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Загорелась зорька красная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В небе темно-голубом,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Полоса явилась ясная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В своем блеске золотом.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Лучи солнышка высоко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Отразили в небе свет.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И рассыпались далеко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От них новые в ответ.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Лучи ярко-золотые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Осветили землю вдруг.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Небеса уж </a:t>
            </a:r>
            <a:r>
              <a:rPr kumimoji="0" lang="ru-RU" sz="1600" b="1" i="0" u="none" strike="noStrike" cap="none" spc="300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голубые</a:t>
            </a:r>
            <a:endParaRPr kumimoji="0" lang="ru-RU" sz="1600" b="1" i="0" u="none" strike="noStrike" cap="none" spc="300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Cricket" pitchFamily="2" charset="0"/>
              <a:ea typeface="Times New Roman" pitchFamily="18" charset="0"/>
              <a:cs typeface="Browall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ea typeface="Times New Roman" pitchFamily="18" charset="0"/>
                <a:cs typeface="Browallia New" pitchFamily="34" charset="-34"/>
              </a:rPr>
              <a:t>Расстилаются вокруг.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spc="300" dirty="0" smtClean="0">
                <a:solidFill>
                  <a:schemeClr val="accent3"/>
                </a:solidFill>
                <a:latin typeface="Cricket" pitchFamily="2" charset="0"/>
                <a:cs typeface="Browallia New" pitchFamily="34" charset="-34"/>
              </a:rPr>
              <a:t>Сергей Есенин</a:t>
            </a:r>
            <a:r>
              <a:rPr kumimoji="0" lang="ru-RU" sz="1600" b="1" i="0" u="none" strike="noStrike" cap="none" spc="3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ricket" pitchFamily="2" charset="0"/>
                <a:cs typeface="Browallia New" pitchFamily="34" charset="-34"/>
              </a:rPr>
              <a:t> </a:t>
            </a:r>
          </a:p>
        </p:txBody>
      </p:sp>
      <p:pic>
        <p:nvPicPr>
          <p:cNvPr id="19458" name="Picture 2" descr="C:\Users\Ольга Носова\Pictures\rainbows_double_rainbo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5353053" cy="4014790"/>
          </a:xfrm>
          <a:prstGeom prst="rect">
            <a:avLst/>
          </a:prstGeom>
          <a:noFill/>
        </p:spPr>
      </p:pic>
      <p:pic>
        <p:nvPicPr>
          <p:cNvPr id="19459" name="Picture 3" descr="C:\Users\Ольга Носова\Pictures\Sky_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14554"/>
            <a:ext cx="5524512" cy="41433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lligraph" pitchFamily="2" charset="0"/>
              </a:rPr>
              <a:t>Цель  урока</a:t>
            </a:r>
            <a:endParaRPr lang="ru-RU" dirty="0">
              <a:solidFill>
                <a:schemeClr val="bg1"/>
              </a:solidFill>
              <a:latin typeface="Calligraph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Calligraph" pitchFamily="2" charset="0"/>
              </a:rPr>
              <a:t>1. Дать определения таким понятиям как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Calligraph" pitchFamily="2" charset="0"/>
              </a:rPr>
              <a:t>Чистое вещество,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Calligraph" pitchFamily="2" charset="0"/>
              </a:rPr>
              <a:t>Смеси.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Calligraph" pitchFamily="2" charset="0"/>
              </a:rPr>
              <a:t>2. Научиться отличать смеси и чистые вещества.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Calligraph" pitchFamily="2" charset="0"/>
              </a:rPr>
              <a:t>3. Разделить смесь путем фильтрования.</a:t>
            </a:r>
          </a:p>
          <a:p>
            <a:endParaRPr lang="ru-RU" sz="4000" dirty="0" smtClean="0">
              <a:solidFill>
                <a:schemeClr val="bg1"/>
              </a:solidFill>
              <a:latin typeface="Calligraph" pitchFamily="2" charset="0"/>
            </a:endParaRPr>
          </a:p>
          <a:p>
            <a:endParaRPr lang="ru-RU" sz="4000" dirty="0">
              <a:solidFill>
                <a:schemeClr val="bg1"/>
              </a:solidFill>
              <a:latin typeface="Calligraph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928826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latin typeface="Calligraph" pitchFamily="2" charset="0"/>
              </a:rPr>
              <a:t> Опыт </a:t>
            </a:r>
            <a:br>
              <a:rPr lang="ru-RU" sz="6000" dirty="0" smtClean="0">
                <a:solidFill>
                  <a:schemeClr val="bg1"/>
                </a:solidFill>
                <a:latin typeface="Calligraph" pitchFamily="2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Calligraph" pitchFamily="2" charset="0"/>
              </a:rPr>
              <a:t>«Песок и соль» </a:t>
            </a:r>
            <a:endParaRPr lang="ru-RU" sz="6000" dirty="0">
              <a:solidFill>
                <a:schemeClr val="bg1"/>
              </a:solidFill>
              <a:latin typeface="Calligraph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indent="-76200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indent="-7620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Как доказать, что вещества не вступили в реакцию?</a:t>
            </a:r>
          </a:p>
          <a:p>
            <a:pPr indent="-76200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indent="-7620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Приведите примеры из жизни.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ая дос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доска</Template>
  <TotalTime>532</TotalTime>
  <Words>524</Words>
  <PresentationFormat>Экран (4:3)</PresentationFormat>
  <Paragraphs>152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Школьная доска</vt:lpstr>
      <vt:lpstr>Урок химии</vt:lpstr>
      <vt:lpstr>Разнеси вещества</vt:lpstr>
      <vt:lpstr>Слайд 3</vt:lpstr>
      <vt:lpstr>Слайд 4</vt:lpstr>
      <vt:lpstr>Домашняя задача (мозговой штурм)</vt:lpstr>
      <vt:lpstr>Лабораторный опыт </vt:lpstr>
      <vt:lpstr>25 ноября</vt:lpstr>
      <vt:lpstr>Цель  урока</vt:lpstr>
      <vt:lpstr> Опыт  «Песок и соль» </vt:lpstr>
      <vt:lpstr>Работа с учебником с.121 (параграф 23)</vt:lpstr>
      <vt:lpstr>Домашняя работа</vt:lpstr>
      <vt:lpstr>Слайд 12</vt:lpstr>
      <vt:lpstr>Слайд 13</vt:lpstr>
      <vt:lpstr>Слайд 14</vt:lpstr>
      <vt:lpstr>Состав воздуха</vt:lpstr>
      <vt:lpstr>Видео опыт  «Соль и вода»</vt:lpstr>
      <vt:lpstr>Работа в группах – кто больше?</vt:lpstr>
      <vt:lpstr>Видео опыт  «Взаимодействие железа и серы»</vt:lpstr>
      <vt:lpstr>Чистые вещества (ЧДА)</vt:lpstr>
      <vt:lpstr>Лабораторный опыт «Разделение смеси песка и соли фильтрованием»</vt:lpstr>
      <vt:lpstr>Домашнее задание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химии</dc:title>
  <cp:lastModifiedBy>Ольга Носова</cp:lastModifiedBy>
  <cp:revision>68</cp:revision>
  <dcterms:modified xsi:type="dcterms:W3CDTF">2009-11-25T05:00:08Z</dcterms:modified>
</cp:coreProperties>
</file>