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94" r:id="rId3"/>
    <p:sldId id="295" r:id="rId4"/>
    <p:sldId id="303" r:id="rId5"/>
    <p:sldId id="296" r:id="rId6"/>
    <p:sldId id="298" r:id="rId7"/>
    <p:sldId id="299" r:id="rId8"/>
    <p:sldId id="300" r:id="rId9"/>
    <p:sldId id="301" r:id="rId10"/>
    <p:sldId id="302" r:id="rId11"/>
    <p:sldId id="297" r:id="rId12"/>
    <p:sldId id="305" r:id="rId13"/>
    <p:sldId id="306" r:id="rId14"/>
    <p:sldId id="307" r:id="rId15"/>
    <p:sldId id="270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1" r:id="rId30"/>
    <p:sldId id="272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286" r:id="rId44"/>
    <p:sldId id="287" r:id="rId45"/>
    <p:sldId id="288" r:id="rId46"/>
    <p:sldId id="289" r:id="rId47"/>
    <p:sldId id="290" r:id="rId48"/>
    <p:sldId id="291" r:id="rId49"/>
    <p:sldId id="308" r:id="rId50"/>
    <p:sldId id="310" r:id="rId51"/>
    <p:sldId id="311" r:id="rId52"/>
    <p:sldId id="304" r:id="rId53"/>
    <p:sldId id="309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B22"/>
    <a:srgbClr val="3333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&#1052;&#1077;&#1090;&#1086;&#1076;&#1080;&#1095;&#1077;&#1089;&#1082;&#1080;&#1081;%20&#1082;&#1086;&#1085;&#1089;&#1090;&#1088;&#1091;&#1082;&#1090;&#1086;&#1088;.doc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Внеурочная деятельность обучающихся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Карасева Татьяна Вячеславовна – методист кафедры естественнонаучного образования ГАОУ ДПО «</a:t>
            </a:r>
            <a:r>
              <a:rPr lang="ru-RU" dirty="0" err="1" smtClean="0"/>
              <a:t>СарИПКиПРО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682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III. Требования к структуре основной образовательной программы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6) описание основных технологий взаимодействия и сотрудничества субъектов воспитательного процесса и социальных институтов;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7) описание методов и форм профессиональной ориентации в образовательном учреждении;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8) описание форм и методов формирования у обучающихся экологической культуры, культуры здорового и безопасного образа жизни, включая мероприятия по обучению правилам безопасного поведения на дорогах;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9) описание форм и методов повышения педагогической культуры родителей (законных представителей) обучающихся;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10) планируемые результаты по духовно-нравственному развитию, воспитанию и социализации обучающихся, их профессиональной ориентации, формированию безопасного, здорового и  экологически целесообразного образа жизни;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11) критерии и показатели эффективности деятельности образовательного учреждения по обеспечению воспитания и социализации обучающихся.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61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III. Требования к структуре основной образовательной программы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0B22"/>
                </a:solidFill>
              </a:rPr>
              <a:t>15. Основная образовательная программа содержит обязательную часть и часть, формируемую участниками образовательного процесса. </a:t>
            </a:r>
          </a:p>
          <a:p>
            <a:r>
              <a:rPr lang="ru-RU" dirty="0">
                <a:solidFill>
                  <a:srgbClr val="000B22"/>
                </a:solidFill>
              </a:rPr>
              <a:t>Обязательная часть основной образовательной программы в полном объеме выполняет требования Стандарта и реализуется во всех образовательных учреждениях, имеющих государственную аккредитацию и реализующих основную образовательную программу.</a:t>
            </a:r>
          </a:p>
          <a:p>
            <a:r>
              <a:rPr lang="ru-RU" dirty="0">
                <a:solidFill>
                  <a:srgbClr val="000B22"/>
                </a:solidFill>
              </a:rPr>
              <a:t>Обязательная часть основной образовательной программы определяет содержание образования общенациональной значимости и составляет 2/3, а часть, формируемая участниками образовательного процесса, – 1/3 от общего объёма основной образовательной программы. </a:t>
            </a:r>
          </a:p>
          <a:p>
            <a:r>
              <a:rPr lang="ru-RU" dirty="0">
                <a:solidFill>
                  <a:srgbClr val="000B22"/>
                </a:solidFill>
              </a:rPr>
              <a:t>В целях обеспечения индивидуальных потребностей обучающихся в основной образовательной программе предусматриваются:</a:t>
            </a:r>
          </a:p>
          <a:p>
            <a:r>
              <a:rPr lang="ru-RU" dirty="0">
                <a:solidFill>
                  <a:srgbClr val="000B22"/>
                </a:solidFill>
              </a:rPr>
              <a:t>учебные предметы, курсы, обеспечивающие различные интересы обучающихся, в том числе этнокультурные;</a:t>
            </a:r>
          </a:p>
          <a:p>
            <a:r>
              <a:rPr lang="ru-RU" dirty="0">
                <a:solidFill>
                  <a:srgbClr val="000B22"/>
                </a:solidFill>
              </a:rPr>
              <a:t>внеурочная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10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solidFill>
                  <a:srgbClr val="C00000"/>
                </a:solidFill>
              </a:rPr>
              <a:t>Санитарно-эпидемиологические требования к условиям и организации обучения в общеобразовательных учреждениях</a:t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Санитарно-эпидемиологические правила и нормативы СанПиН 2.4.2.2821-10</a:t>
            </a:r>
            <a:br>
              <a:rPr lang="ru-RU" sz="1600" dirty="0">
                <a:solidFill>
                  <a:srgbClr val="C00000"/>
                </a:solidFill>
              </a:rPr>
            </a:b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373737"/>
                </a:solidFill>
                <a:latin typeface="Tahoma"/>
              </a:rPr>
              <a:t>10.5. Количество часов, отведенных на освоение обучающимися учебного плана общеобразовательного учреждения, состоящего из обязательной части и части, формируемой участниками образовательного процесса, не должно в совокупности превышать величину недельной образовательной нагрузки.</a:t>
            </a:r>
          </a:p>
          <a:p>
            <a:r>
              <a:rPr lang="ru-RU" dirty="0">
                <a:solidFill>
                  <a:srgbClr val="373737"/>
                </a:solidFill>
                <a:latin typeface="Tahoma"/>
              </a:rPr>
              <a:t>Величину недельной образовательной нагрузки (количество учебных занятий), реализуемую через урочную и внеурочную деятельность, определяют в соответствии с таблицей 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273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solidFill>
                  <a:srgbClr val="C00000"/>
                </a:solidFill>
              </a:rPr>
              <a:t>Санитарно-эпидемиологические требования к условиям и организации обучения в общеобразовательных учреждениях</a:t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sz="1600" dirty="0">
                <a:solidFill>
                  <a:srgbClr val="C00000"/>
                </a:solidFill>
              </a:rPr>
              <a:t>Санитарно-эпидемиологические правила и нормативы СанПиН 2.4.2.2821-10</a:t>
            </a:r>
            <a:br>
              <a:rPr lang="ru-RU" sz="1600" dirty="0">
                <a:solidFill>
                  <a:srgbClr val="C00000"/>
                </a:solidFill>
              </a:rPr>
            </a:b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373737"/>
                </a:solidFill>
                <a:latin typeface="Tahoma"/>
              </a:rPr>
              <a:t>Внеурочная деятельность.</a:t>
            </a:r>
            <a:endParaRPr lang="ru-RU" dirty="0">
              <a:solidFill>
                <a:srgbClr val="373737"/>
              </a:solidFill>
              <a:latin typeface="Tahoma"/>
            </a:endParaRPr>
          </a:p>
          <a:p>
            <a:r>
              <a:rPr lang="ru-RU" dirty="0">
                <a:solidFill>
                  <a:srgbClr val="373737"/>
                </a:solidFill>
                <a:latin typeface="Tahoma"/>
              </a:rPr>
              <a:t>Внеурочную деятельность реализуют в виде экскурсий, кружков, секций, олимпиад, соревнований и т.п.</a:t>
            </a:r>
          </a:p>
          <a:p>
            <a:r>
              <a:rPr lang="ru-RU" dirty="0">
                <a:solidFill>
                  <a:srgbClr val="373737"/>
                </a:solidFill>
                <a:latin typeface="Tahoma"/>
              </a:rPr>
              <a:t>Длительность занятий зависит от возраста и вида деятельности. Продолжительность таких видов деятельности, как чтение, музыкальные занятия, рисование, лепка, рукоделие, тихие игры, должна составлять не более 50 минут в день для обучающихся 1 - 2 классов, и не более полутора часов в день - для остальных классов. На музыкальных занятиях рекомендуется шире использовать элементы ритмики и хореографии. Просмотры телепередач и кинофильмов не следует проводить чаще двух раз в неделю с ограничением длительности просмотра до 1 часа для обучающихся 1 - 3 классов и 1,5 - для обучающихся 4 - 8 классов.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80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Санитарно-эпидемиологические требования к условиям и организации обучения в общеобразовательных учреждениях</a:t>
            </a:r>
            <a:br>
              <a:rPr lang="ru-RU" sz="16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</a:br>
            <a:r>
              <a:rPr lang="ru-RU" sz="16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  <a:t>Санитарно-эпидемиологические правила и нормативы СанПиН 2.4.2.2821-10</a:t>
            </a:r>
            <a:br>
              <a:rPr lang="ru-RU" sz="16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1900" dirty="0">
                <a:solidFill>
                  <a:srgbClr val="373737"/>
                </a:solidFill>
                <a:latin typeface="Tahoma"/>
              </a:rPr>
              <a:t>Рекомендуется для организации различных видов внеурочной деятельности использовать общешкольные помещения: читальный, актовый и спортивный залы, библиотеку, а также помещения близко расположенных домов культуры, центры детского досуга, спортивные сооружения, стадионы.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731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3200" spc="4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333333"/>
                </a:solidFill>
              </a:rPr>
              <a:t>Внеурочная деятельность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u="sng" dirty="0" smtClean="0">
                <a:solidFill>
                  <a:srgbClr val="333333"/>
                </a:solidFill>
              </a:rPr>
              <a:t>Виды деятельности обучающихся </a:t>
            </a:r>
          </a:p>
          <a:p>
            <a:r>
              <a:rPr lang="ru-RU" dirty="0" smtClean="0">
                <a:solidFill>
                  <a:srgbClr val="333333"/>
                </a:solidFill>
              </a:rPr>
              <a:t>Урочная – осуществляется по федеральным стандартам, подлежит итоговой аттестации, строго в рамках расписания. Урочная деятельность может осуществляться вне рамок школы – знакомство со школьной посудой в химической лаборатории университета</a:t>
            </a:r>
          </a:p>
          <a:p>
            <a:r>
              <a:rPr lang="ru-RU" dirty="0" smtClean="0">
                <a:solidFill>
                  <a:srgbClr val="333333"/>
                </a:solidFill>
              </a:rPr>
              <a:t>Внеурочная – осуществляется за рамками расписания, по планам образовательного учреждения, не подлежит итоговой аттестации. Способствует расширению знаний обучающихся по предмету, выбору профиля обучения и будущей профессии, т.е. способствует решению задач воспитания </a:t>
            </a:r>
            <a:r>
              <a:rPr lang="ru-RU" dirty="0">
                <a:solidFill>
                  <a:srgbClr val="333333"/>
                </a:solidFill>
              </a:rPr>
              <a:t>и </a:t>
            </a:r>
            <a:r>
              <a:rPr lang="ru-RU" dirty="0" smtClean="0">
                <a:solidFill>
                  <a:srgbClr val="333333"/>
                </a:solidFill>
              </a:rPr>
              <a:t>социализации обучающихся.</a:t>
            </a: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dirty="0">
                <a:solidFill>
                  <a:srgbClr val="333333"/>
                </a:solidFill>
              </a:rPr>
              <a:t>Время, отводимое на внеурочную деятельность, используется по желанию учащихся и в формах, отличных от урочной системы обучения.</a:t>
            </a:r>
          </a:p>
          <a:p>
            <a:endParaRPr lang="ru-RU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8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spc="4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333333"/>
                </a:solidFill>
              </a:rPr>
              <a:t>Внеурочная деятельность обучающихся</a:t>
            </a:r>
            <a:endParaRPr lang="ru-RU" sz="2800" dirty="0">
              <a:solidFill>
                <a:srgbClr val="3333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333333"/>
                </a:solidFill>
              </a:rPr>
              <a:t>Согласно </a:t>
            </a:r>
            <a:r>
              <a:rPr lang="ru-RU" dirty="0">
                <a:solidFill>
                  <a:srgbClr val="333333"/>
                </a:solidFill>
              </a:rPr>
              <a:t>Федеральному базисному учебному плану </a:t>
            </a:r>
            <a:r>
              <a:rPr lang="ru-RU" dirty="0" smtClean="0">
                <a:solidFill>
                  <a:srgbClr val="333333"/>
                </a:solidFill>
              </a:rPr>
              <a:t>(Федеральный государственный образовательный стандарт) для </a:t>
            </a:r>
            <a:r>
              <a:rPr lang="ru-RU" dirty="0">
                <a:solidFill>
                  <a:srgbClr val="333333"/>
                </a:solidFill>
              </a:rPr>
              <a:t>общеобразовательных учреждений Российской Федерации </a:t>
            </a:r>
            <a:r>
              <a:rPr lang="ru-RU" dirty="0" smtClean="0">
                <a:solidFill>
                  <a:srgbClr val="333333"/>
                </a:solidFill>
              </a:rPr>
              <a:t>организация </a:t>
            </a:r>
            <a:r>
              <a:rPr lang="ru-RU" dirty="0">
                <a:solidFill>
                  <a:srgbClr val="333333"/>
                </a:solidFill>
              </a:rPr>
              <a:t>занятий по направлениям внеурочной </a:t>
            </a:r>
            <a:r>
              <a:rPr lang="ru-RU" dirty="0" smtClean="0">
                <a:solidFill>
                  <a:srgbClr val="333333"/>
                </a:solidFill>
              </a:rPr>
              <a:t>деятельности </a:t>
            </a:r>
            <a:r>
              <a:rPr lang="ru-RU" dirty="0">
                <a:solidFill>
                  <a:srgbClr val="333333"/>
                </a:solidFill>
              </a:rPr>
              <a:t>является неотъемлемой частью образовательного процесса в школе. </a:t>
            </a:r>
            <a:endParaRPr lang="ru-RU" dirty="0" smtClean="0">
              <a:solidFill>
                <a:srgbClr val="333333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052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Виды и направления внеурочной деятельности</a:t>
            </a:r>
            <a:endParaRPr lang="ru-RU" dirty="0">
              <a:solidFill>
                <a:srgbClr val="3333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333333"/>
                </a:solidFill>
              </a:rPr>
              <a:t>Виды </a:t>
            </a:r>
            <a:r>
              <a:rPr lang="ru-RU" dirty="0">
                <a:solidFill>
                  <a:srgbClr val="333333"/>
                </a:solidFill>
              </a:rPr>
              <a:t>внеурочной деятельности:</a:t>
            </a:r>
          </a:p>
          <a:p>
            <a:r>
              <a:rPr lang="ru-RU" dirty="0">
                <a:solidFill>
                  <a:srgbClr val="333333"/>
                </a:solidFill>
              </a:rPr>
              <a:t>1)	игровая деятельность;</a:t>
            </a:r>
          </a:p>
          <a:p>
            <a:r>
              <a:rPr lang="ru-RU" dirty="0">
                <a:solidFill>
                  <a:srgbClr val="333333"/>
                </a:solidFill>
              </a:rPr>
              <a:t>2)	познавательная деятельность;</a:t>
            </a:r>
          </a:p>
          <a:p>
            <a:r>
              <a:rPr lang="ru-RU" dirty="0">
                <a:solidFill>
                  <a:srgbClr val="333333"/>
                </a:solidFill>
              </a:rPr>
              <a:t>3)	проблемно-ценностное общение;</a:t>
            </a:r>
          </a:p>
          <a:p>
            <a:r>
              <a:rPr lang="ru-RU" dirty="0">
                <a:solidFill>
                  <a:srgbClr val="333333"/>
                </a:solidFill>
              </a:rPr>
              <a:t>4)	досугово-развлекательная деятельность (досуговое </a:t>
            </a:r>
            <a:r>
              <a:rPr lang="ru-RU" dirty="0" smtClean="0">
                <a:solidFill>
                  <a:srgbClr val="333333"/>
                </a:solidFill>
              </a:rPr>
              <a:t>общение</a:t>
            </a:r>
            <a:r>
              <a:rPr lang="ru-RU" dirty="0">
                <a:solidFill>
                  <a:srgbClr val="333333"/>
                </a:solidFill>
              </a:rPr>
              <a:t>);</a:t>
            </a:r>
          </a:p>
          <a:p>
            <a:r>
              <a:rPr lang="ru-RU" dirty="0">
                <a:solidFill>
                  <a:srgbClr val="333333"/>
                </a:solidFill>
              </a:rPr>
              <a:t>5)	художественное творчество;</a:t>
            </a:r>
          </a:p>
          <a:p>
            <a:r>
              <a:rPr lang="ru-RU" dirty="0">
                <a:solidFill>
                  <a:srgbClr val="333333"/>
                </a:solidFill>
              </a:rPr>
              <a:t>6)	социальное творчество (социально преобразующая</a:t>
            </a:r>
          </a:p>
          <a:p>
            <a:r>
              <a:rPr lang="ru-RU" dirty="0">
                <a:solidFill>
                  <a:srgbClr val="333333"/>
                </a:solidFill>
              </a:rPr>
              <a:t>добровольческая деятельность);</a:t>
            </a:r>
          </a:p>
          <a:p>
            <a:r>
              <a:rPr lang="ru-RU" dirty="0">
                <a:solidFill>
                  <a:srgbClr val="333333"/>
                </a:solidFill>
              </a:rPr>
              <a:t>7)	трудовая (производственная) деятельность;</a:t>
            </a:r>
          </a:p>
          <a:p>
            <a:r>
              <a:rPr lang="ru-RU" dirty="0">
                <a:solidFill>
                  <a:srgbClr val="333333"/>
                </a:solidFill>
              </a:rPr>
              <a:t>8)	спортивно-оздоровительная деятельность;</a:t>
            </a:r>
          </a:p>
          <a:p>
            <a:r>
              <a:rPr lang="ru-RU" dirty="0">
                <a:solidFill>
                  <a:srgbClr val="333333"/>
                </a:solidFill>
              </a:rPr>
              <a:t>9)	туристско-краеведческая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54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33"/>
                </a:solidFill>
              </a:rPr>
              <a:t>Направления </a:t>
            </a:r>
            <a:r>
              <a:rPr lang="ru-RU" dirty="0">
                <a:solidFill>
                  <a:srgbClr val="333333"/>
                </a:solidFill>
              </a:rPr>
              <a:t>внеурочной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333333"/>
                </a:solidFill>
              </a:rPr>
              <a:t>В базисном учебном плане выделены основные </a:t>
            </a:r>
            <a:r>
              <a:rPr lang="ru-RU" dirty="0" smtClean="0">
                <a:solidFill>
                  <a:srgbClr val="333333"/>
                </a:solidFill>
              </a:rPr>
              <a:t>направления </a:t>
            </a:r>
            <a:r>
              <a:rPr lang="ru-RU" dirty="0">
                <a:solidFill>
                  <a:srgbClr val="333333"/>
                </a:solidFill>
              </a:rPr>
              <a:t>внеурочной деятельности: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спортивно-оздоровительное</a:t>
            </a:r>
            <a:r>
              <a:rPr lang="ru-RU" dirty="0">
                <a:solidFill>
                  <a:srgbClr val="333333"/>
                </a:solidFill>
              </a:rPr>
              <a:t>,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художественно-эстетическое</a:t>
            </a:r>
            <a:r>
              <a:rPr lang="ru-RU" dirty="0">
                <a:solidFill>
                  <a:srgbClr val="333333"/>
                </a:solidFill>
              </a:rPr>
              <a:t>,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научно-познавательное</a:t>
            </a:r>
            <a:r>
              <a:rPr lang="ru-RU" dirty="0">
                <a:solidFill>
                  <a:srgbClr val="333333"/>
                </a:solidFill>
              </a:rPr>
              <a:t>,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военно-патриотическое</a:t>
            </a:r>
            <a:r>
              <a:rPr lang="ru-RU" dirty="0">
                <a:solidFill>
                  <a:srgbClr val="333333"/>
                </a:solidFill>
              </a:rPr>
              <a:t>,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общественно </a:t>
            </a:r>
            <a:r>
              <a:rPr lang="ru-RU" dirty="0">
                <a:solidFill>
                  <a:srgbClr val="333333"/>
                </a:solidFill>
              </a:rPr>
              <a:t>полезная и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проектная деятельность</a:t>
            </a:r>
            <a:r>
              <a:rPr lang="ru-RU" dirty="0">
                <a:solidFill>
                  <a:srgbClr val="333333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3143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pc="4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333333"/>
                </a:solidFill>
              </a:rPr>
              <a:t>Внеурочная деятельность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rgbClr val="333333"/>
                </a:solidFill>
              </a:rPr>
              <a:t>Виды и направления внеурочной деятельности школьников тесно связаны между собой.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Например</a:t>
            </a:r>
            <a:r>
              <a:rPr lang="ru-RU" dirty="0">
                <a:solidFill>
                  <a:srgbClr val="333333"/>
                </a:solidFill>
              </a:rPr>
              <a:t>, ряд направлений </a:t>
            </a:r>
            <a:r>
              <a:rPr lang="ru-RU" dirty="0" smtClean="0">
                <a:solidFill>
                  <a:srgbClr val="333333"/>
                </a:solidFill>
              </a:rPr>
              <a:t>совпадает </a:t>
            </a:r>
            <a:r>
              <a:rPr lang="ru-RU" dirty="0">
                <a:solidFill>
                  <a:srgbClr val="333333"/>
                </a:solidFill>
              </a:rPr>
              <a:t>с видами деятельности (спортивно-оздоровительная, познавательная деятельность, художественное творчество).</a:t>
            </a:r>
          </a:p>
          <a:p>
            <a:r>
              <a:rPr lang="ru-RU" dirty="0" smtClean="0">
                <a:solidFill>
                  <a:srgbClr val="333333"/>
                </a:solidFill>
              </a:rPr>
              <a:t>Военно-патриотическое </a:t>
            </a:r>
            <a:r>
              <a:rPr lang="ru-RU" dirty="0">
                <a:solidFill>
                  <a:srgbClr val="333333"/>
                </a:solidFill>
              </a:rPr>
              <a:t>направление и проектная </a:t>
            </a:r>
            <a:r>
              <a:rPr lang="ru-RU" dirty="0" smtClean="0">
                <a:solidFill>
                  <a:srgbClr val="333333"/>
                </a:solidFill>
              </a:rPr>
              <a:t>деятельность </a:t>
            </a:r>
            <a:r>
              <a:rPr lang="ru-RU" dirty="0">
                <a:solidFill>
                  <a:srgbClr val="333333"/>
                </a:solidFill>
              </a:rPr>
              <a:t>могут быть реализованы в любом из видов внеурочной деятельности. Они представляют собой содержательные </a:t>
            </a:r>
            <a:r>
              <a:rPr lang="ru-RU" dirty="0" smtClean="0">
                <a:solidFill>
                  <a:srgbClr val="333333"/>
                </a:solidFill>
              </a:rPr>
              <a:t>приоритеты </a:t>
            </a:r>
            <a:r>
              <a:rPr lang="ru-RU" dirty="0">
                <a:solidFill>
                  <a:srgbClr val="333333"/>
                </a:solidFill>
              </a:rPr>
              <a:t>при организации внеурочных занятий.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Общественно </a:t>
            </a:r>
            <a:r>
              <a:rPr lang="ru-RU" dirty="0">
                <a:solidFill>
                  <a:srgbClr val="333333"/>
                </a:solidFill>
              </a:rPr>
              <a:t>полезная деятельность может быть </a:t>
            </a:r>
            <a:r>
              <a:rPr lang="ru-RU" dirty="0" err="1">
                <a:solidFill>
                  <a:srgbClr val="333333"/>
                </a:solidFill>
              </a:rPr>
              <a:t>опредмечена</a:t>
            </a:r>
            <a:r>
              <a:rPr lang="ru-RU" dirty="0">
                <a:solidFill>
                  <a:srgbClr val="333333"/>
                </a:solidFill>
              </a:rPr>
              <a:t> в таких </a:t>
            </a:r>
            <a:r>
              <a:rPr lang="ru-RU" dirty="0" smtClean="0">
                <a:solidFill>
                  <a:srgbClr val="333333"/>
                </a:solidFill>
              </a:rPr>
              <a:t>видах </a:t>
            </a:r>
            <a:r>
              <a:rPr lang="ru-RU" dirty="0">
                <a:solidFill>
                  <a:srgbClr val="333333"/>
                </a:solidFill>
              </a:rPr>
              <a:t>внеурочной деятельности, как социальное творчество и трудовая (производственная)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74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19212" y="3764121"/>
          <a:ext cx="6505575" cy="198120"/>
        </p:xfrm>
        <a:graphic>
          <a:graphicData uri="http://schemas.openxmlformats.org/drawingml/2006/table">
            <a:tbl>
              <a:tblPr/>
              <a:tblGrid>
                <a:gridCol w="1125110"/>
                <a:gridCol w="4229957"/>
                <a:gridCol w="115050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4790" algn="ctr">
                        <a:spcAft>
                          <a:spcPts val="0"/>
                        </a:spcAft>
                      </a:pP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75" y="3520281"/>
          <a:ext cx="6572250" cy="685800"/>
        </p:xfrm>
        <a:graphic>
          <a:graphicData uri="http://schemas.openxmlformats.org/drawingml/2006/table">
            <a:tbl>
              <a:tblPr/>
              <a:tblGrid>
                <a:gridCol w="2616299"/>
                <a:gridCol w="1441478"/>
                <a:gridCol w="70642"/>
                <a:gridCol w="2443831"/>
              </a:tblGrid>
              <a:tr h="41021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400" u="sng">
                          <a:effectLst/>
                          <a:latin typeface="Times New Roman"/>
                          <a:ea typeface="Times New Roman"/>
                        </a:rPr>
                        <a:t>«17»  мая  2012 г.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45085"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Москва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300" u="sng">
                          <a:effectLst/>
                          <a:latin typeface="Times New Roman"/>
                          <a:ea typeface="Times New Roman"/>
                        </a:rPr>
                        <a:t>413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5" marR="450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36386209"/>
              </p:ext>
            </p:extLst>
          </p:nvPr>
        </p:nvGraphicFramePr>
        <p:xfrm>
          <a:off x="1547664" y="1556792"/>
          <a:ext cx="657225" cy="733425"/>
        </p:xfrm>
        <a:graphic>
          <a:graphicData uri="http://schemas.openxmlformats.org/presentationml/2006/ole">
            <p:oleObj spid="_x0000_s1032" r:id="rId3" imgW="2991268" imgH="3648584" progId="">
              <p:embed/>
            </p:oleObj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85875" y="2855537"/>
            <a:ext cx="6526485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МИНИСТЕРСТВО ОБРАЗОВАНИЯ И НАУКИ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РОССИЙСКОЙ ФЕДЕРАЦИИ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(МИНОБРНАУКИ РОССИИ)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 Р И К А З</a:t>
            </a:r>
          </a:p>
          <a:p>
            <a:pPr marL="0" marR="0" lvl="0" indent="44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 утверждении федерального государственного образовательного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стандарта среднего (полного) общего образования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81538" y="5030744"/>
            <a:ext cx="2286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44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Зарегистрирован Минюстом России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444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07.06. 2012, рег. № 24480</a:t>
            </a:r>
            <a:endParaRPr lang="ru-RU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00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pc="4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333333"/>
                </a:solidFill>
              </a:rPr>
              <a:t>Внеурочная деятельность обучающихся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067128" cy="4525963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333333"/>
                </a:solidFill>
              </a:rPr>
              <a:t>Все </a:t>
            </a:r>
            <a:r>
              <a:rPr lang="ru-RU" dirty="0">
                <a:solidFill>
                  <a:srgbClr val="333333"/>
                </a:solidFill>
              </a:rPr>
              <a:t>направления внеурочной деятельности необходимо рассматривать как содержательный ориентир при построении соответствующих образовательных программ, а разработку и реализацию конкретных форм внеурочной </a:t>
            </a:r>
            <a:r>
              <a:rPr lang="ru-RU" dirty="0" smtClean="0">
                <a:solidFill>
                  <a:srgbClr val="333333"/>
                </a:solidFill>
              </a:rPr>
              <a:t>деятельности </a:t>
            </a:r>
            <a:r>
              <a:rPr lang="ru-RU" dirty="0">
                <a:solidFill>
                  <a:srgbClr val="333333"/>
                </a:solidFill>
              </a:rPr>
              <a:t>школьников основывать на видах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57267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333333"/>
                </a:solidFill>
              </a:rPr>
              <a:t>Результаты и эффекты внеурочной деятельности </a:t>
            </a:r>
            <a:r>
              <a:rPr lang="ru-RU" dirty="0" smtClean="0">
                <a:solidFill>
                  <a:srgbClr val="333333"/>
                </a:solidFill>
              </a:rPr>
              <a:t>учащихся</a:t>
            </a:r>
            <a:endParaRPr lang="ru-RU" dirty="0">
              <a:solidFill>
                <a:srgbClr val="3333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>
                <a:solidFill>
                  <a:srgbClr val="333333"/>
                </a:solidFill>
              </a:rPr>
              <a:t>Результат</a:t>
            </a:r>
            <a:r>
              <a:rPr lang="ru-RU" dirty="0">
                <a:solidFill>
                  <a:srgbClr val="333333"/>
                </a:solidFill>
              </a:rPr>
              <a:t> — это то, что стало непосредственным итогом участия школьника в деятельности.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Например</a:t>
            </a:r>
            <a:r>
              <a:rPr lang="ru-RU" dirty="0">
                <a:solidFill>
                  <a:srgbClr val="333333"/>
                </a:solidFill>
              </a:rPr>
              <a:t>, школьник, пройдя </a:t>
            </a:r>
            <a:r>
              <a:rPr lang="ru-RU" dirty="0" smtClean="0">
                <a:solidFill>
                  <a:srgbClr val="333333"/>
                </a:solidFill>
              </a:rPr>
              <a:t>экскурсионным  маршрутом в музее Стекла, </a:t>
            </a:r>
            <a:r>
              <a:rPr lang="ru-RU" dirty="0">
                <a:solidFill>
                  <a:srgbClr val="333333"/>
                </a:solidFill>
              </a:rPr>
              <a:t>не только </a:t>
            </a:r>
            <a:r>
              <a:rPr lang="ru-RU" dirty="0" smtClean="0">
                <a:solidFill>
                  <a:srgbClr val="333333"/>
                </a:solidFill>
              </a:rPr>
              <a:t>приобрел знание о стекле как химическом материале (</a:t>
            </a:r>
            <a:r>
              <a:rPr lang="ru-RU" dirty="0">
                <a:solidFill>
                  <a:srgbClr val="333333"/>
                </a:solidFill>
              </a:rPr>
              <a:t>фактический результат), но и </a:t>
            </a:r>
            <a:r>
              <a:rPr lang="ru-RU" dirty="0" smtClean="0">
                <a:solidFill>
                  <a:srgbClr val="333333"/>
                </a:solidFill>
              </a:rPr>
              <a:t>приобрёл </a:t>
            </a:r>
            <a:r>
              <a:rPr lang="ru-RU" dirty="0">
                <a:solidFill>
                  <a:srgbClr val="333333"/>
                </a:solidFill>
              </a:rPr>
              <a:t>некое знание о себе и окружающих, пережил и </a:t>
            </a:r>
            <a:r>
              <a:rPr lang="ru-RU" dirty="0" smtClean="0">
                <a:solidFill>
                  <a:srgbClr val="333333"/>
                </a:solidFill>
              </a:rPr>
              <a:t>прочувствовал </a:t>
            </a:r>
            <a:r>
              <a:rPr lang="ru-RU" dirty="0">
                <a:solidFill>
                  <a:srgbClr val="333333"/>
                </a:solidFill>
              </a:rPr>
              <a:t>нечто как ценность, приобрёл опыт самостоятельного действия (воспитательный результат).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b="1" u="sng" dirty="0" smtClean="0">
                <a:solidFill>
                  <a:srgbClr val="333333"/>
                </a:solidFill>
              </a:rPr>
              <a:t>Эффект</a:t>
            </a:r>
            <a:r>
              <a:rPr lang="ru-RU" dirty="0" smtClean="0">
                <a:solidFill>
                  <a:srgbClr val="333333"/>
                </a:solidFill>
              </a:rPr>
              <a:t> </a:t>
            </a:r>
            <a:r>
              <a:rPr lang="ru-RU" dirty="0">
                <a:solidFill>
                  <a:srgbClr val="333333"/>
                </a:solidFill>
              </a:rPr>
              <a:t>— это </a:t>
            </a:r>
            <a:r>
              <a:rPr lang="ru-RU" dirty="0" smtClean="0">
                <a:solidFill>
                  <a:srgbClr val="333333"/>
                </a:solidFill>
              </a:rPr>
              <a:t>последствие </a:t>
            </a:r>
            <a:r>
              <a:rPr lang="ru-RU" dirty="0">
                <a:solidFill>
                  <a:srgbClr val="333333"/>
                </a:solidFill>
              </a:rPr>
              <a:t>результата. Например, приобретённое знание, </a:t>
            </a:r>
            <a:r>
              <a:rPr lang="ru-RU" dirty="0" smtClean="0">
                <a:solidFill>
                  <a:srgbClr val="333333"/>
                </a:solidFill>
              </a:rPr>
              <a:t>пережитые </a:t>
            </a:r>
            <a:r>
              <a:rPr lang="ru-RU" dirty="0">
                <a:solidFill>
                  <a:srgbClr val="333333"/>
                </a:solidFill>
              </a:rPr>
              <a:t>чувства и отношения, совершенные действия развили </a:t>
            </a:r>
            <a:r>
              <a:rPr lang="ru-RU" dirty="0" smtClean="0">
                <a:solidFill>
                  <a:srgbClr val="333333"/>
                </a:solidFill>
              </a:rPr>
              <a:t>человека </a:t>
            </a:r>
            <a:r>
              <a:rPr lang="ru-RU" dirty="0">
                <a:solidFill>
                  <a:srgbClr val="333333"/>
                </a:solidFill>
              </a:rPr>
              <a:t>как личность, способствовали формированию его компетентности, идентичности.</a:t>
            </a:r>
          </a:p>
          <a:p>
            <a:r>
              <a:rPr lang="ru-RU" b="1" u="sng" dirty="0" smtClean="0">
                <a:solidFill>
                  <a:srgbClr val="333333"/>
                </a:solidFill>
              </a:rPr>
              <a:t>Воспитательный </a:t>
            </a:r>
            <a:r>
              <a:rPr lang="ru-RU" b="1" u="sng" dirty="0">
                <a:solidFill>
                  <a:srgbClr val="333333"/>
                </a:solidFill>
              </a:rPr>
              <a:t>результат внеурочной </a:t>
            </a:r>
            <a:r>
              <a:rPr lang="ru-RU" b="1" u="sng" dirty="0" smtClean="0">
                <a:solidFill>
                  <a:srgbClr val="333333"/>
                </a:solidFill>
              </a:rPr>
              <a:t>деятельности </a:t>
            </a:r>
            <a:r>
              <a:rPr lang="ru-RU" dirty="0">
                <a:solidFill>
                  <a:srgbClr val="333333"/>
                </a:solidFill>
              </a:rPr>
              <a:t>— непосредственное духовно-нравственное </a:t>
            </a:r>
            <a:r>
              <a:rPr lang="ru-RU" dirty="0" smtClean="0">
                <a:solidFill>
                  <a:srgbClr val="333333"/>
                </a:solidFill>
              </a:rPr>
              <a:t>приобретение </a:t>
            </a:r>
            <a:r>
              <a:rPr lang="ru-RU" dirty="0">
                <a:solidFill>
                  <a:srgbClr val="333333"/>
                </a:solidFill>
              </a:rPr>
              <a:t>ребёнка благодаря его участию в том или ином виде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18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333333"/>
                </a:solidFill>
              </a:rPr>
              <a:t>Результаты и эффекты внеурочной деятельности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rgbClr val="333333"/>
                </a:solidFill>
              </a:rPr>
              <a:t>В сфере школьного воспитания и социализации имеет </a:t>
            </a:r>
            <a:r>
              <a:rPr lang="ru-RU" dirty="0" smtClean="0">
                <a:solidFill>
                  <a:srgbClr val="333333"/>
                </a:solidFill>
              </a:rPr>
              <a:t>место </a:t>
            </a:r>
            <a:r>
              <a:rPr lang="ru-RU" dirty="0">
                <a:solidFill>
                  <a:srgbClr val="333333"/>
                </a:solidFill>
              </a:rPr>
              <a:t>серьёзная путаница понятий «результат» и «эффект».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Привычны </a:t>
            </a:r>
            <a:r>
              <a:rPr lang="ru-RU" dirty="0">
                <a:solidFill>
                  <a:srgbClr val="333333"/>
                </a:solidFill>
              </a:rPr>
              <a:t>утверждения, что результатом воспитательной </a:t>
            </a:r>
            <a:r>
              <a:rPr lang="ru-RU" dirty="0" smtClean="0">
                <a:solidFill>
                  <a:srgbClr val="333333"/>
                </a:solidFill>
              </a:rPr>
              <a:t>деятельности </a:t>
            </a:r>
            <a:r>
              <a:rPr lang="ru-RU" dirty="0">
                <a:solidFill>
                  <a:srgbClr val="333333"/>
                </a:solidFill>
              </a:rPr>
              <a:t>педагога является развитие личности школьника, формирование его социальной компетентности и т. д.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При </a:t>
            </a:r>
            <a:r>
              <a:rPr lang="ru-RU" dirty="0">
                <a:solidFill>
                  <a:srgbClr val="333333"/>
                </a:solidFill>
              </a:rPr>
              <a:t>этом упускается из </a:t>
            </a:r>
            <a:r>
              <a:rPr lang="ru-RU" dirty="0" smtClean="0">
                <a:solidFill>
                  <a:srgbClr val="333333"/>
                </a:solidFill>
              </a:rPr>
              <a:t>виду, </a:t>
            </a:r>
            <a:r>
              <a:rPr lang="ru-RU" dirty="0">
                <a:solidFill>
                  <a:srgbClr val="333333"/>
                </a:solidFill>
              </a:rPr>
              <a:t>что развитие личности ребёнка зависит от его собственных усилий по </a:t>
            </a:r>
            <a:r>
              <a:rPr lang="ru-RU" dirty="0" err="1" smtClean="0">
                <a:solidFill>
                  <a:srgbClr val="333333"/>
                </a:solidFill>
              </a:rPr>
              <a:t>самостроительству</a:t>
            </a:r>
            <a:r>
              <a:rPr lang="ru-RU" dirty="0">
                <a:solidFill>
                  <a:srgbClr val="333333"/>
                </a:solidFill>
              </a:rPr>
              <a:t>, от воспитательных «вкладов» в него семьи, друзей, ближайшего окружения, других факторов, т. е. </a:t>
            </a:r>
            <a:r>
              <a:rPr lang="ru-RU" b="1" dirty="0" smtClean="0">
                <a:solidFill>
                  <a:srgbClr val="333333"/>
                </a:solidFill>
              </a:rPr>
              <a:t>развитие </a:t>
            </a:r>
            <a:r>
              <a:rPr lang="ru-RU" b="1" dirty="0">
                <a:solidFill>
                  <a:srgbClr val="333333"/>
                </a:solidFill>
              </a:rPr>
              <a:t>личности ребёнка — это эффект, который стал возможен благодаря тому, что ряд субъектов воспитания и </a:t>
            </a:r>
            <a:r>
              <a:rPr lang="ru-RU" b="1" dirty="0" smtClean="0">
                <a:solidFill>
                  <a:srgbClr val="333333"/>
                </a:solidFill>
              </a:rPr>
              <a:t>социализации </a:t>
            </a:r>
            <a:r>
              <a:rPr lang="ru-RU" b="1" dirty="0">
                <a:solidFill>
                  <a:srgbClr val="333333"/>
                </a:solidFill>
              </a:rPr>
              <a:t>(в том числе сам ребёнок) достигли своих результатов.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315890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333333"/>
                </a:solidFill>
              </a:rPr>
              <a:t>Классификация результатов внеурочной деятельности учащихся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>
                <a:solidFill>
                  <a:srgbClr val="333333"/>
                </a:solidFill>
              </a:rPr>
              <a:t>Первый уровень результатов </a:t>
            </a:r>
            <a:r>
              <a:rPr lang="ru-RU" dirty="0">
                <a:solidFill>
                  <a:srgbClr val="333333"/>
                </a:solidFill>
              </a:rPr>
              <a:t>— приобретение </a:t>
            </a:r>
            <a:r>
              <a:rPr lang="ru-RU" dirty="0" smtClean="0">
                <a:solidFill>
                  <a:srgbClr val="333333"/>
                </a:solidFill>
              </a:rPr>
              <a:t>школьником </a:t>
            </a:r>
            <a:r>
              <a:rPr lang="ru-RU" dirty="0">
                <a:solidFill>
                  <a:srgbClr val="333333"/>
                </a:solidFill>
              </a:rPr>
              <a:t>социальных знаний (об общественных нормах, </a:t>
            </a:r>
            <a:r>
              <a:rPr lang="ru-RU" dirty="0" smtClean="0">
                <a:solidFill>
                  <a:srgbClr val="333333"/>
                </a:solidFill>
              </a:rPr>
              <a:t>устройстве </a:t>
            </a:r>
            <a:r>
              <a:rPr lang="ru-RU" dirty="0">
                <a:solidFill>
                  <a:srgbClr val="333333"/>
                </a:solidFill>
              </a:rPr>
              <a:t>общества, о социально одобряемых и неодобряемых </a:t>
            </a:r>
            <a:r>
              <a:rPr lang="ru-RU" dirty="0" smtClean="0">
                <a:solidFill>
                  <a:srgbClr val="333333"/>
                </a:solidFill>
              </a:rPr>
              <a:t>формах </a:t>
            </a:r>
            <a:r>
              <a:rPr lang="ru-RU" dirty="0">
                <a:solidFill>
                  <a:srgbClr val="333333"/>
                </a:solidFill>
              </a:rPr>
              <a:t>поведения в обществе и т. п.), первичного понимания социальной реальности и повседневной жизни.</a:t>
            </a:r>
          </a:p>
          <a:p>
            <a:r>
              <a:rPr lang="ru-RU" dirty="0">
                <a:solidFill>
                  <a:srgbClr val="333333"/>
                </a:solidFill>
              </a:rPr>
              <a:t>Для достижения данного уровня результатов особое </a:t>
            </a:r>
            <a:r>
              <a:rPr lang="ru-RU" dirty="0" smtClean="0">
                <a:solidFill>
                  <a:srgbClr val="333333"/>
                </a:solidFill>
              </a:rPr>
              <a:t>значение </a:t>
            </a:r>
            <a:r>
              <a:rPr lang="ru-RU" dirty="0">
                <a:solidFill>
                  <a:srgbClr val="333333"/>
                </a:solidFill>
              </a:rPr>
              <a:t>имеет взаимодействие ученика со своими учителями (в основном в дополнительном образовании) как значимыми для него носителями положительного социального знания и повседневного опыта.</a:t>
            </a:r>
          </a:p>
          <a:p>
            <a:r>
              <a:rPr lang="ru-RU" dirty="0">
                <a:solidFill>
                  <a:srgbClr val="333333"/>
                </a:solidFill>
              </a:rPr>
              <a:t>Например, в беседе о </a:t>
            </a:r>
            <a:r>
              <a:rPr lang="ru-RU" dirty="0" smtClean="0">
                <a:solidFill>
                  <a:srgbClr val="333333"/>
                </a:solidFill>
              </a:rPr>
              <a:t>вреде курения ребёнок </a:t>
            </a:r>
            <a:r>
              <a:rPr lang="ru-RU" dirty="0">
                <a:solidFill>
                  <a:srgbClr val="333333"/>
                </a:solidFill>
              </a:rPr>
              <a:t>не только воспринимает информацию от педагога, но и невольно сравнивает её с образом самого педагога. Информации будет больше доверия, если сам педагог культивирует здоровый образ жизни.</a:t>
            </a:r>
          </a:p>
        </p:txBody>
      </p:sp>
    </p:spTree>
    <p:extLst>
      <p:ext uri="{BB962C8B-B14F-4D97-AF65-F5344CB8AC3E}">
        <p14:creationId xmlns:p14="http://schemas.microsoft.com/office/powerpoint/2010/main" xmlns="" val="112495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333333"/>
                </a:solidFill>
              </a:rPr>
              <a:t>Классификация результатов внеурочной деятельности учащихся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>
                <a:solidFill>
                  <a:srgbClr val="333333"/>
                </a:solidFill>
              </a:rPr>
              <a:t>Второй уровень результатов </a:t>
            </a:r>
            <a:r>
              <a:rPr lang="ru-RU" dirty="0">
                <a:solidFill>
                  <a:srgbClr val="333333"/>
                </a:solidFill>
              </a:rPr>
              <a:t>— получение школьником опыта переживания и позитивного отношения к базовым ценностям общества (человек, семья, Отечество, природа, мир, знания, труд, культура), ценностного отношения к </a:t>
            </a:r>
            <a:r>
              <a:rPr lang="ru-RU" dirty="0" smtClean="0">
                <a:solidFill>
                  <a:srgbClr val="333333"/>
                </a:solidFill>
              </a:rPr>
              <a:t>социальной </a:t>
            </a:r>
            <a:r>
              <a:rPr lang="ru-RU" dirty="0">
                <a:solidFill>
                  <a:srgbClr val="333333"/>
                </a:solidFill>
              </a:rPr>
              <a:t>реальности в целом.</a:t>
            </a:r>
          </a:p>
          <a:p>
            <a:r>
              <a:rPr lang="ru-RU" dirty="0">
                <a:solidFill>
                  <a:srgbClr val="333333"/>
                </a:solidFill>
              </a:rPr>
              <a:t>Для достижения данного уровня результатов особое </a:t>
            </a:r>
            <a:r>
              <a:rPr lang="ru-RU" dirty="0" smtClean="0">
                <a:solidFill>
                  <a:srgbClr val="333333"/>
                </a:solidFill>
              </a:rPr>
              <a:t>значение </a:t>
            </a:r>
            <a:r>
              <a:rPr lang="ru-RU" dirty="0">
                <a:solidFill>
                  <a:srgbClr val="333333"/>
                </a:solidFill>
              </a:rPr>
              <a:t>имеет взаимодействие школьников между собой на </a:t>
            </a:r>
            <a:r>
              <a:rPr lang="ru-RU" dirty="0" smtClean="0">
                <a:solidFill>
                  <a:srgbClr val="333333"/>
                </a:solidFill>
              </a:rPr>
              <a:t>уровне </a:t>
            </a:r>
            <a:r>
              <a:rPr lang="ru-RU" dirty="0">
                <a:solidFill>
                  <a:srgbClr val="333333"/>
                </a:solidFill>
              </a:rPr>
              <a:t>класса, школы, т. е. в защищенной, дружественной </a:t>
            </a:r>
            <a:r>
              <a:rPr lang="ru-RU" dirty="0" err="1" smtClean="0">
                <a:solidFill>
                  <a:srgbClr val="333333"/>
                </a:solidFill>
              </a:rPr>
              <a:t>просоциалыюй</a:t>
            </a:r>
            <a:r>
              <a:rPr lang="ru-RU" dirty="0" smtClean="0">
                <a:solidFill>
                  <a:srgbClr val="333333"/>
                </a:solidFill>
              </a:rPr>
              <a:t> </a:t>
            </a:r>
            <a:r>
              <a:rPr lang="ru-RU" dirty="0">
                <a:solidFill>
                  <a:srgbClr val="333333"/>
                </a:solidFill>
              </a:rPr>
              <a:t>среде. Именно в такой близкой социальной </a:t>
            </a:r>
            <a:r>
              <a:rPr lang="ru-RU" dirty="0" smtClean="0">
                <a:solidFill>
                  <a:srgbClr val="333333"/>
                </a:solidFill>
              </a:rPr>
              <a:t>среде </a:t>
            </a:r>
            <a:r>
              <a:rPr lang="ru-RU" dirty="0">
                <a:solidFill>
                  <a:srgbClr val="333333"/>
                </a:solidFill>
              </a:rPr>
              <a:t>ребёнок получает (или не получает) первое практическое подтверждение приобретённых социальных знаний, начинает их ценить (или отвергает</a:t>
            </a:r>
            <a:r>
              <a:rPr lang="ru-RU" dirty="0" smtClean="0">
                <a:solidFill>
                  <a:srgbClr val="333333"/>
                </a:solidFill>
              </a:rPr>
              <a:t>).</a:t>
            </a:r>
          </a:p>
          <a:p>
            <a:r>
              <a:rPr lang="ru-RU" dirty="0" smtClean="0">
                <a:solidFill>
                  <a:srgbClr val="333333"/>
                </a:solidFill>
              </a:rPr>
              <a:t>Для достижения этого уровня учитель химии проводит мероприятия на уровне класса, параллели, школы.</a:t>
            </a:r>
            <a:endParaRPr lang="ru-RU" dirty="0">
              <a:solidFill>
                <a:srgbClr val="333333"/>
              </a:solidFill>
            </a:endParaRPr>
          </a:p>
          <a:p>
            <a:endParaRPr lang="ru-RU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30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333333"/>
                </a:solidFill>
              </a:rPr>
              <a:t>Классификация результатов внеурочной деятельности учащихся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Третий уровень результатов 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— получение школьником опыта самостоятельного общественного действия. </a:t>
            </a:r>
            <a:endParaRPr lang="ru-RU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Только 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в са­мостоятельном общественном действии, действии в открытом социуме, за пределами дружественной среды, школы, для дру­гих, зачастую незнакомых людей, которые вовсе не обязатель­но положительно к нему настроены, юный человек действи­тельно становится (а не просто узнаёт о том, как стать) социальным деятелем, гражданином, свободным человеком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Это достигается, например, участием в социальных акциях экологического характера. </a:t>
            </a:r>
            <a:endParaRPr lang="ru-RU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518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333333"/>
                </a:solidFill>
              </a:rPr>
              <a:t>Взаимосвязь результатов и форм внеурочной </a:t>
            </a:r>
            <a:r>
              <a:rPr lang="ru-RU" dirty="0" smtClean="0">
                <a:solidFill>
                  <a:srgbClr val="333333"/>
                </a:solidFill>
              </a:rPr>
              <a:t>деятельности</a:t>
            </a:r>
            <a:endParaRPr lang="ru-RU" dirty="0">
              <a:solidFill>
                <a:srgbClr val="3333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333333"/>
                </a:solidFill>
              </a:rPr>
              <a:t>Первый уровень результатов может быть достигнут </a:t>
            </a:r>
            <a:r>
              <a:rPr lang="ru-RU" dirty="0" smtClean="0">
                <a:solidFill>
                  <a:srgbClr val="333333"/>
                </a:solidFill>
              </a:rPr>
              <a:t>относительно </a:t>
            </a:r>
            <a:r>
              <a:rPr lang="ru-RU" dirty="0">
                <a:solidFill>
                  <a:srgbClr val="333333"/>
                </a:solidFill>
              </a:rPr>
              <a:t>простыми формами </a:t>
            </a:r>
            <a:r>
              <a:rPr lang="ru-RU" dirty="0" smtClean="0">
                <a:solidFill>
                  <a:srgbClr val="333333"/>
                </a:solidFill>
              </a:rPr>
              <a:t>– организация этической беседы.</a:t>
            </a:r>
          </a:p>
          <a:p>
            <a:r>
              <a:rPr lang="ru-RU" dirty="0" smtClean="0">
                <a:solidFill>
                  <a:srgbClr val="333333"/>
                </a:solidFill>
              </a:rPr>
              <a:t>При этом можно </a:t>
            </a:r>
            <a:r>
              <a:rPr lang="ru-RU" dirty="0">
                <a:solidFill>
                  <a:srgbClr val="333333"/>
                </a:solidFill>
              </a:rPr>
              <a:t>выйти на уровень знания и понимания школьниками обсуждаемого </a:t>
            </a:r>
            <a:r>
              <a:rPr lang="ru-RU" dirty="0" smtClean="0">
                <a:solidFill>
                  <a:srgbClr val="333333"/>
                </a:solidFill>
              </a:rPr>
              <a:t>жизненного </a:t>
            </a:r>
            <a:r>
              <a:rPr lang="ru-RU" dirty="0">
                <a:solidFill>
                  <a:srgbClr val="333333"/>
                </a:solidFill>
              </a:rPr>
              <a:t>сюжета (проблемы).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Но </a:t>
            </a:r>
            <a:r>
              <a:rPr lang="ru-RU" dirty="0">
                <a:solidFill>
                  <a:srgbClr val="333333"/>
                </a:solidFill>
              </a:rPr>
              <a:t>поскольку в этической беседе </a:t>
            </a:r>
            <a:r>
              <a:rPr lang="ru-RU" dirty="0" smtClean="0">
                <a:solidFill>
                  <a:srgbClr val="333333"/>
                </a:solidFill>
              </a:rPr>
              <a:t>основной </a:t>
            </a:r>
            <a:r>
              <a:rPr lang="ru-RU" dirty="0">
                <a:solidFill>
                  <a:srgbClr val="333333"/>
                </a:solidFill>
              </a:rPr>
              <a:t>канал общения «педагог — дети», а непосредственное общение детей друг с другом ограничено, то в этой форме довольно трудно выйти на ценностное отношение </a:t>
            </a:r>
            <a:r>
              <a:rPr lang="ru-RU" dirty="0" smtClean="0">
                <a:solidFill>
                  <a:srgbClr val="333333"/>
                </a:solidFill>
              </a:rPr>
              <a:t>школьников </a:t>
            </a:r>
            <a:r>
              <a:rPr lang="ru-RU" dirty="0">
                <a:solidFill>
                  <a:srgbClr val="333333"/>
                </a:solidFill>
              </a:rPr>
              <a:t>к рассматриваемой проблеме (именно в общении со </a:t>
            </a:r>
            <a:r>
              <a:rPr lang="ru-RU" dirty="0" smtClean="0">
                <a:solidFill>
                  <a:srgbClr val="333333"/>
                </a:solidFill>
              </a:rPr>
              <a:t>сверстником</a:t>
            </a:r>
            <a:r>
              <a:rPr lang="ru-RU" dirty="0">
                <a:solidFill>
                  <a:srgbClr val="333333"/>
                </a:solidFill>
              </a:rPr>
              <a:t>, таким же, как он сам, ребёнок устанавливает и </a:t>
            </a:r>
            <a:r>
              <a:rPr lang="ru-RU" dirty="0" smtClean="0">
                <a:solidFill>
                  <a:srgbClr val="333333"/>
                </a:solidFill>
              </a:rPr>
              <a:t>проверяет </a:t>
            </a:r>
            <a:r>
              <a:rPr lang="ru-RU" dirty="0">
                <a:solidFill>
                  <a:srgbClr val="333333"/>
                </a:solidFill>
              </a:rPr>
              <a:t>свои ценности</a:t>
            </a:r>
            <a:r>
              <a:rPr lang="ru-RU" dirty="0" smtClean="0">
                <a:solidFill>
                  <a:srgbClr val="333333"/>
                </a:solidFill>
              </a:rPr>
              <a:t>).</a:t>
            </a:r>
            <a:endParaRPr lang="ru-RU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40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333333"/>
                </a:solidFill>
              </a:rPr>
              <a:t>Взаимосвязь результатов и форм внеурочной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333333"/>
                </a:solidFill>
              </a:rPr>
              <a:t>Для запуска ценностного самоопределения нужны уже </a:t>
            </a:r>
            <a:r>
              <a:rPr lang="ru-RU" dirty="0" smtClean="0">
                <a:solidFill>
                  <a:srgbClr val="333333"/>
                </a:solidFill>
              </a:rPr>
              <a:t>другие </a:t>
            </a:r>
            <a:r>
              <a:rPr lang="ru-RU" dirty="0">
                <a:solidFill>
                  <a:srgbClr val="333333"/>
                </a:solidFill>
              </a:rPr>
              <a:t>формы — дебаты, тематический диспут.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Участвуя </a:t>
            </a:r>
            <a:r>
              <a:rPr lang="ru-RU" dirty="0">
                <a:solidFill>
                  <a:srgbClr val="333333"/>
                </a:solidFill>
              </a:rPr>
              <a:t>в дебатах, школьники получают возможность с разных сторон посмотреть на проблему, обсудить положительные и </a:t>
            </a:r>
            <a:r>
              <a:rPr lang="ru-RU" dirty="0" smtClean="0">
                <a:solidFill>
                  <a:srgbClr val="333333"/>
                </a:solidFill>
              </a:rPr>
              <a:t>отрицательные </a:t>
            </a:r>
            <a:r>
              <a:rPr lang="ru-RU" dirty="0">
                <a:solidFill>
                  <a:srgbClr val="333333"/>
                </a:solidFill>
              </a:rPr>
              <a:t>моменты, сравнить своё отношение к проблеме с </a:t>
            </a:r>
            <a:r>
              <a:rPr lang="ru-RU" dirty="0" smtClean="0">
                <a:solidFill>
                  <a:srgbClr val="333333"/>
                </a:solidFill>
              </a:rPr>
              <a:t>отношением </a:t>
            </a:r>
            <a:r>
              <a:rPr lang="ru-RU" dirty="0">
                <a:solidFill>
                  <a:srgbClr val="333333"/>
                </a:solidFill>
              </a:rPr>
              <a:t>других участников</a:t>
            </a:r>
            <a:r>
              <a:rPr lang="ru-RU" dirty="0" smtClean="0">
                <a:solidFill>
                  <a:srgbClr val="333333"/>
                </a:solidFill>
              </a:rPr>
              <a:t>.</a:t>
            </a:r>
          </a:p>
          <a:p>
            <a:r>
              <a:rPr lang="ru-RU" dirty="0" smtClean="0">
                <a:solidFill>
                  <a:srgbClr val="333333"/>
                </a:solidFill>
              </a:rPr>
              <a:t> </a:t>
            </a:r>
            <a:r>
              <a:rPr lang="ru-RU" dirty="0">
                <a:solidFill>
                  <a:srgbClr val="333333"/>
                </a:solidFill>
              </a:rPr>
              <a:t>Однако дебаты, будучи во </a:t>
            </a:r>
            <a:r>
              <a:rPr lang="ru-RU" dirty="0" smtClean="0">
                <a:solidFill>
                  <a:srgbClr val="333333"/>
                </a:solidFill>
              </a:rPr>
              <a:t>многом </a:t>
            </a:r>
            <a:r>
              <a:rPr lang="ru-RU" dirty="0">
                <a:solidFill>
                  <a:srgbClr val="333333"/>
                </a:solidFill>
              </a:rPr>
              <a:t>игровой формой коммуникации, не ставят ребёнка перед необходимостью лично отвечать за свои слова, перейти от слов к делу (т. е. эта форма не нацелена на выход </a:t>
            </a:r>
            <a:r>
              <a:rPr lang="ru-RU" dirty="0" smtClean="0">
                <a:solidFill>
                  <a:srgbClr val="333333"/>
                </a:solidFill>
              </a:rPr>
              <a:t>школьника </a:t>
            </a:r>
            <a:r>
              <a:rPr lang="ru-RU" dirty="0">
                <a:solidFill>
                  <a:srgbClr val="333333"/>
                </a:solidFill>
              </a:rPr>
              <a:t>в самостоятельное общественное действие, хотя это и </a:t>
            </a:r>
            <a:r>
              <a:rPr lang="ru-RU" dirty="0" smtClean="0">
                <a:solidFill>
                  <a:srgbClr val="333333"/>
                </a:solidFill>
              </a:rPr>
              <a:t>может </a:t>
            </a:r>
            <a:r>
              <a:rPr lang="ru-RU" dirty="0">
                <a:solidFill>
                  <a:srgbClr val="333333"/>
                </a:solidFill>
              </a:rPr>
              <a:t>случиться с конкретным школьником в силу его личных особенностей).</a:t>
            </a:r>
          </a:p>
        </p:txBody>
      </p:sp>
    </p:spTree>
    <p:extLst>
      <p:ext uri="{BB962C8B-B14F-4D97-AF65-F5344CB8AC3E}">
        <p14:creationId xmlns:p14="http://schemas.microsoft.com/office/powerpoint/2010/main" xmlns="" val="142290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333333"/>
                </a:solidFill>
              </a:rPr>
              <a:t>Взаимосвязь результатов и форм внеурочной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333333"/>
                </a:solidFill>
              </a:rPr>
              <a:t>Такая необходимость диктуется другой формой — </a:t>
            </a:r>
            <a:r>
              <a:rPr lang="ru-RU" dirty="0" smtClean="0">
                <a:solidFill>
                  <a:srgbClr val="333333"/>
                </a:solidFill>
              </a:rPr>
              <a:t>проблемно-ценностной </a:t>
            </a:r>
            <a:r>
              <a:rPr lang="ru-RU" dirty="0">
                <a:solidFill>
                  <a:srgbClr val="333333"/>
                </a:solidFill>
              </a:rPr>
              <a:t>дискуссией с участием внешних </a:t>
            </a:r>
            <a:r>
              <a:rPr lang="ru-RU" dirty="0" smtClean="0">
                <a:solidFill>
                  <a:srgbClr val="333333"/>
                </a:solidFill>
              </a:rPr>
              <a:t>экспертов</a:t>
            </a:r>
            <a:r>
              <a:rPr lang="ru-RU" dirty="0">
                <a:solidFill>
                  <a:srgbClr val="333333"/>
                </a:solidFill>
              </a:rPr>
              <a:t>, где участники высказываются только от себя лично, а любое </a:t>
            </a:r>
            <a:r>
              <a:rPr lang="ru-RU" dirty="0" err="1">
                <a:solidFill>
                  <a:srgbClr val="333333"/>
                </a:solidFill>
              </a:rPr>
              <a:t>наигрывание</a:t>
            </a:r>
            <a:r>
              <a:rPr lang="ru-RU" dirty="0">
                <a:solidFill>
                  <a:srgbClr val="333333"/>
                </a:solidFill>
              </a:rPr>
              <a:t> с их стороны чревато разоблачением и критикой со стороны внешних экспертов, не </a:t>
            </a:r>
            <a:r>
              <a:rPr lang="ru-RU" dirty="0" smtClean="0">
                <a:solidFill>
                  <a:srgbClr val="333333"/>
                </a:solidFill>
              </a:rPr>
              <a:t>заинтересованных </a:t>
            </a:r>
            <a:r>
              <a:rPr lang="ru-RU" dirty="0">
                <a:solidFill>
                  <a:srgbClr val="333333"/>
                </a:solidFill>
              </a:rPr>
              <a:t>в искусственной поддержке детских мнений. </a:t>
            </a:r>
            <a:r>
              <a:rPr lang="ru-RU" dirty="0" smtClean="0">
                <a:solidFill>
                  <a:srgbClr val="333333"/>
                </a:solidFill>
              </a:rPr>
              <a:t>Проблемно-ценностная </a:t>
            </a:r>
            <a:r>
              <a:rPr lang="ru-RU" dirty="0">
                <a:solidFill>
                  <a:srgbClr val="333333"/>
                </a:solidFill>
              </a:rPr>
              <a:t>дискуссия выводит участников на ту грань, когда за словами «Я считаю...» следуют слова «и я готов это сделать</a:t>
            </a:r>
            <a:r>
              <a:rPr lang="ru-RU" dirty="0" smtClean="0">
                <a:solidFill>
                  <a:srgbClr val="333333"/>
                </a:solidFill>
              </a:rPr>
              <a:t>».</a:t>
            </a:r>
          </a:p>
          <a:p>
            <a:r>
              <a:rPr lang="ru-RU" dirty="0" smtClean="0">
                <a:solidFill>
                  <a:srgbClr val="333333"/>
                </a:solidFill>
              </a:rPr>
              <a:t>Педагог</a:t>
            </a:r>
            <a:r>
              <a:rPr lang="ru-RU" dirty="0">
                <a:solidFill>
                  <a:srgbClr val="333333"/>
                </a:solidFill>
              </a:rPr>
              <a:t>, не владеющий формами деятельности для достижения результатов первого уровня, не может действенно выйти на результаты и формы второго и тем более третьего уровня. Он может это сделать только имитационно</a:t>
            </a:r>
            <a:r>
              <a:rPr lang="ru-RU" dirty="0" smtClean="0">
                <a:solidFill>
                  <a:srgbClr val="333333"/>
                </a:solidFill>
              </a:rPr>
              <a:t>.</a:t>
            </a:r>
          </a:p>
          <a:p>
            <a:r>
              <a:rPr lang="ru-RU" dirty="0" smtClean="0">
                <a:solidFill>
                  <a:srgbClr val="000B22"/>
                </a:solidFill>
                <a:hlinkClick r:id="rId2" action="ppaction://hlinkfile"/>
              </a:rPr>
              <a:t>Приложение 1</a:t>
            </a:r>
            <a:endParaRPr lang="ru-RU" dirty="0">
              <a:solidFill>
                <a:srgbClr val="000B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43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33"/>
                </a:solidFill>
              </a:rPr>
              <a:t>Взаимосвязь результатов и форм деятельности</a:t>
            </a:r>
            <a:endParaRPr lang="ru-RU" dirty="0">
              <a:solidFill>
                <a:srgbClr val="3333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333333"/>
                </a:solidFill>
              </a:rPr>
              <a:t>Понимание взаимосвязи результатов и форм внеурочной деятельности должно позволить педагогам:</a:t>
            </a:r>
          </a:p>
          <a:p>
            <a:r>
              <a:rPr lang="ru-RU" dirty="0">
                <a:solidFill>
                  <a:srgbClr val="333333"/>
                </a:solidFill>
              </a:rPr>
              <a:t>•	разрабатывать образовательные программы </a:t>
            </a:r>
            <a:r>
              <a:rPr lang="ru-RU" dirty="0" smtClean="0">
                <a:solidFill>
                  <a:srgbClr val="333333"/>
                </a:solidFill>
              </a:rPr>
              <a:t>внеурочной </a:t>
            </a:r>
            <a:r>
              <a:rPr lang="ru-RU" dirty="0">
                <a:solidFill>
                  <a:srgbClr val="333333"/>
                </a:solidFill>
              </a:rPr>
              <a:t>деятельности с чётким и внятным представлением о результате;</a:t>
            </a:r>
          </a:p>
          <a:p>
            <a:r>
              <a:rPr lang="ru-RU" dirty="0">
                <a:solidFill>
                  <a:srgbClr val="333333"/>
                </a:solidFill>
              </a:rPr>
              <a:t>•	подбирать такие формы внеурочной деятельности, </a:t>
            </a:r>
            <a:r>
              <a:rPr lang="ru-RU" dirty="0" smtClean="0">
                <a:solidFill>
                  <a:srgbClr val="333333"/>
                </a:solidFill>
              </a:rPr>
              <a:t>которые </a:t>
            </a:r>
            <a:r>
              <a:rPr lang="ru-RU" dirty="0">
                <a:solidFill>
                  <a:srgbClr val="333333"/>
                </a:solidFill>
              </a:rPr>
              <a:t>гарантируют достижение результата определённого уровня;</a:t>
            </a:r>
          </a:p>
          <a:p>
            <a:r>
              <a:rPr lang="ru-RU" dirty="0">
                <a:solidFill>
                  <a:srgbClr val="333333"/>
                </a:solidFill>
              </a:rPr>
              <a:t>•	выстраивать логику перехода от результатов одного </a:t>
            </a:r>
            <a:r>
              <a:rPr lang="ru-RU" dirty="0" smtClean="0">
                <a:solidFill>
                  <a:srgbClr val="333333"/>
                </a:solidFill>
              </a:rPr>
              <a:t>уровня </a:t>
            </a:r>
            <a:r>
              <a:rPr lang="ru-RU" dirty="0">
                <a:solidFill>
                  <a:srgbClr val="333333"/>
                </a:solidFill>
              </a:rPr>
              <a:t>к результатам другого;</a:t>
            </a:r>
          </a:p>
          <a:p>
            <a:r>
              <a:rPr lang="ru-RU" dirty="0">
                <a:solidFill>
                  <a:srgbClr val="333333"/>
                </a:solidFill>
              </a:rPr>
              <a:t>•	диагностировать результативность и эффективность </a:t>
            </a:r>
            <a:r>
              <a:rPr lang="ru-RU" dirty="0" smtClean="0">
                <a:solidFill>
                  <a:srgbClr val="333333"/>
                </a:solidFill>
              </a:rPr>
              <a:t>внеурочной </a:t>
            </a:r>
            <a:r>
              <a:rPr lang="ru-RU" dirty="0">
                <a:solidFill>
                  <a:srgbClr val="333333"/>
                </a:solidFill>
              </a:rPr>
              <a:t>деятельности;</a:t>
            </a:r>
          </a:p>
          <a:p>
            <a:r>
              <a:rPr lang="ru-RU" dirty="0">
                <a:solidFill>
                  <a:srgbClr val="333333"/>
                </a:solidFill>
              </a:rPr>
              <a:t>•	оценивать качество программ внеурочной деятельности (по тому, на какой результат они претендуют, соответствуют ли избранные формы предполагаемым результатам и т. д.). </a:t>
            </a:r>
            <a:endParaRPr lang="ru-RU" dirty="0" smtClean="0">
              <a:solidFill>
                <a:srgbClr val="333333"/>
              </a:solidFill>
            </a:endParaRPr>
          </a:p>
          <a:p>
            <a:r>
              <a:rPr lang="ru-RU" dirty="0" smtClean="0">
                <a:solidFill>
                  <a:srgbClr val="333333"/>
                </a:solidFill>
              </a:rPr>
              <a:t>Это </a:t>
            </a:r>
            <a:r>
              <a:rPr lang="ru-RU" dirty="0">
                <a:solidFill>
                  <a:srgbClr val="333333"/>
                </a:solidFill>
              </a:rPr>
              <a:t>лежит в основе построения стимулирующей системы </a:t>
            </a:r>
            <a:r>
              <a:rPr lang="ru-RU" dirty="0" smtClean="0">
                <a:solidFill>
                  <a:srgbClr val="333333"/>
                </a:solidFill>
              </a:rPr>
              <a:t>оплаты </a:t>
            </a:r>
            <a:r>
              <a:rPr lang="ru-RU" dirty="0">
                <a:solidFill>
                  <a:srgbClr val="333333"/>
                </a:solidFill>
              </a:rPr>
              <a:t>труда педагогов за организацию внеурочной </a:t>
            </a:r>
            <a:r>
              <a:rPr lang="ru-RU" dirty="0" smtClean="0">
                <a:solidFill>
                  <a:srgbClr val="333333"/>
                </a:solidFill>
              </a:rPr>
              <a:t>деятельности </a:t>
            </a:r>
            <a:r>
              <a:rPr lang="ru-RU" dirty="0">
                <a:solidFill>
                  <a:srgbClr val="333333"/>
                </a:solidFill>
              </a:rPr>
              <a:t>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3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B22"/>
                </a:solidFill>
              </a:rPr>
              <a:t>III. Требования к структуре основной образовательной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11256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B22"/>
                </a:solidFill>
              </a:rPr>
              <a:t>13. Основная образовательная программа определяет цели, задачи, планируемые результаты, содержание и организацию образовательного процесса на ступени среднего (полного) общего образования и реализуется образовательным учреждением </a:t>
            </a:r>
            <a:r>
              <a:rPr lang="ru-RU" b="1" dirty="0">
                <a:solidFill>
                  <a:srgbClr val="000B22"/>
                </a:solidFill>
              </a:rPr>
              <a:t>через урочную и внеурочную деятельность </a:t>
            </a:r>
            <a:r>
              <a:rPr lang="ru-RU" dirty="0">
                <a:solidFill>
                  <a:srgbClr val="000B22"/>
                </a:solidFill>
              </a:rPr>
              <a:t>с соблюдением требований государственных санитарно-эпидемиологических правил и нормативов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75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B22"/>
                </a:solidFill>
              </a:rPr>
              <a:t>Познавательная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B22"/>
                </a:solidFill>
              </a:rPr>
              <a:t>Внеурочная познавательная деятельность школьников </a:t>
            </a:r>
            <a:r>
              <a:rPr lang="ru-RU" dirty="0" smtClean="0">
                <a:solidFill>
                  <a:srgbClr val="000B22"/>
                </a:solidFill>
              </a:rPr>
              <a:t>организуется в </a:t>
            </a:r>
            <a:r>
              <a:rPr lang="ru-RU" dirty="0">
                <a:solidFill>
                  <a:srgbClr val="000B22"/>
                </a:solidFill>
              </a:rPr>
              <a:t>форме факультативов, кружков </a:t>
            </a:r>
            <a:r>
              <a:rPr lang="ru-RU" dirty="0" smtClean="0">
                <a:solidFill>
                  <a:srgbClr val="000B22"/>
                </a:solidFill>
              </a:rPr>
              <a:t>познавательной </a:t>
            </a:r>
            <a:r>
              <a:rPr lang="ru-RU" dirty="0">
                <a:solidFill>
                  <a:srgbClr val="000B22"/>
                </a:solidFill>
              </a:rPr>
              <a:t>направленности, научного общества учащихся, интеллектуальных клубов (по типу клуб «Что? Где? Когда?»), библиотечных вечеров, дидактических театров, </a:t>
            </a:r>
            <a:r>
              <a:rPr lang="ru-RU" dirty="0" smtClean="0">
                <a:solidFill>
                  <a:srgbClr val="000B22"/>
                </a:solidFill>
              </a:rPr>
              <a:t>познавательных </a:t>
            </a:r>
            <a:r>
              <a:rPr lang="ru-RU" dirty="0">
                <a:solidFill>
                  <a:srgbClr val="000B22"/>
                </a:solidFill>
              </a:rPr>
              <a:t>экскурсий, олимпиад, викторин и т. п</a:t>
            </a:r>
            <a:r>
              <a:rPr lang="ru-RU" dirty="0" smtClean="0">
                <a:solidFill>
                  <a:srgbClr val="000B22"/>
                </a:solidFill>
              </a:rPr>
              <a:t>.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Все </a:t>
            </a:r>
            <a:r>
              <a:rPr lang="ru-RU" dirty="0">
                <a:solidFill>
                  <a:srgbClr val="000B22"/>
                </a:solidFill>
              </a:rPr>
              <a:t>эти формы уже сами по себе позволяют достигать результатов </a:t>
            </a:r>
            <a:r>
              <a:rPr lang="ru-RU" dirty="0" smtClean="0">
                <a:solidFill>
                  <a:srgbClr val="000B22"/>
                </a:solidFill>
              </a:rPr>
              <a:t>первого </a:t>
            </a:r>
            <a:r>
              <a:rPr lang="ru-RU" dirty="0">
                <a:solidFill>
                  <a:srgbClr val="000B22"/>
                </a:solidFill>
              </a:rPr>
              <a:t>уровня (приобретение школьниками социальных знаний, понимание социальной реальности и повседневной жизни). </a:t>
            </a:r>
          </a:p>
        </p:txBody>
      </p:sp>
    </p:spTree>
    <p:extLst>
      <p:ext uri="{BB962C8B-B14F-4D97-AF65-F5344CB8AC3E}">
        <p14:creationId xmlns:p14="http://schemas.microsoft.com/office/powerpoint/2010/main" xmlns="" val="26262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Познавательная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B22"/>
                </a:solidFill>
              </a:rPr>
              <a:t>Данного уровня результатов можно достичь лишь в том случае, если объектом </a:t>
            </a:r>
            <a:r>
              <a:rPr lang="ru-RU" dirty="0" smtClean="0">
                <a:solidFill>
                  <a:srgbClr val="000B22"/>
                </a:solidFill>
              </a:rPr>
              <a:t>познавательной </a:t>
            </a:r>
            <a:r>
              <a:rPr lang="ru-RU" dirty="0">
                <a:solidFill>
                  <a:srgbClr val="000B22"/>
                </a:solidFill>
              </a:rPr>
              <a:t>деятельности детей станет собственно социальный мир, т. е. познание жизни людей и общества: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его </a:t>
            </a:r>
            <a:r>
              <a:rPr lang="ru-RU" dirty="0">
                <a:solidFill>
                  <a:srgbClr val="000B22"/>
                </a:solidFill>
              </a:rPr>
              <a:t>структуры и принципов существования,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норм </a:t>
            </a:r>
            <a:r>
              <a:rPr lang="ru-RU" dirty="0">
                <a:solidFill>
                  <a:srgbClr val="000B22"/>
                </a:solidFill>
              </a:rPr>
              <a:t>этики и морали,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базовых </a:t>
            </a:r>
            <a:r>
              <a:rPr lang="ru-RU" dirty="0">
                <a:solidFill>
                  <a:srgbClr val="000B22"/>
                </a:solidFill>
              </a:rPr>
              <a:t>общественных ценностей,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памятников </a:t>
            </a:r>
            <a:r>
              <a:rPr lang="ru-RU" dirty="0">
                <a:solidFill>
                  <a:srgbClr val="000B22"/>
                </a:solidFill>
              </a:rPr>
              <a:t>мировой и </a:t>
            </a:r>
            <a:r>
              <a:rPr lang="ru-RU" dirty="0" smtClean="0">
                <a:solidFill>
                  <a:srgbClr val="000B22"/>
                </a:solidFill>
              </a:rPr>
              <a:t>отечественной </a:t>
            </a:r>
            <a:r>
              <a:rPr lang="ru-RU" dirty="0">
                <a:solidFill>
                  <a:srgbClr val="000B22"/>
                </a:solidFill>
              </a:rPr>
              <a:t>культуры,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особенностей </a:t>
            </a:r>
            <a:r>
              <a:rPr lang="ru-RU" dirty="0">
                <a:solidFill>
                  <a:srgbClr val="000B22"/>
                </a:solidFill>
              </a:rPr>
              <a:t>межнациональных и </a:t>
            </a:r>
            <a:r>
              <a:rPr lang="ru-RU" dirty="0" smtClean="0">
                <a:solidFill>
                  <a:srgbClr val="000B22"/>
                </a:solidFill>
              </a:rPr>
              <a:t>межконфессиональных </a:t>
            </a:r>
            <a:r>
              <a:rPr lang="ru-RU" dirty="0">
                <a:solidFill>
                  <a:srgbClr val="000B22"/>
                </a:solidFill>
              </a:rPr>
              <a:t>отношений.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20338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Познавательная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Важны </a:t>
            </a:r>
            <a:r>
              <a:rPr lang="ru-RU" dirty="0">
                <a:solidFill>
                  <a:srgbClr val="000B22"/>
                </a:solidFill>
              </a:rPr>
              <a:t>будут не только </a:t>
            </a:r>
            <a:r>
              <a:rPr lang="ru-RU" dirty="0" smtClean="0">
                <a:solidFill>
                  <a:srgbClr val="000B22"/>
                </a:solidFill>
              </a:rPr>
              <a:t>фундаментальные знания.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Важны знания, которые </a:t>
            </a:r>
            <a:r>
              <a:rPr lang="ru-RU" dirty="0">
                <a:solidFill>
                  <a:srgbClr val="000B22"/>
                </a:solidFill>
              </a:rPr>
              <a:t>нужны человеку для полноценного проживания </a:t>
            </a:r>
            <a:r>
              <a:rPr lang="ru-RU" dirty="0" smtClean="0">
                <a:solidFill>
                  <a:srgbClr val="000B22"/>
                </a:solidFill>
              </a:rPr>
              <a:t>в повседневной </a:t>
            </a:r>
            <a:r>
              <a:rPr lang="ru-RU" dirty="0">
                <a:solidFill>
                  <a:srgbClr val="000B22"/>
                </a:solidFill>
              </a:rPr>
              <a:t>жизни, успешной социализации в обществе: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как </a:t>
            </a:r>
            <a:r>
              <a:rPr lang="ru-RU" dirty="0">
                <a:solidFill>
                  <a:srgbClr val="000B22"/>
                </a:solidFill>
              </a:rPr>
              <a:t>вести себя с человеком в </a:t>
            </a:r>
            <a:r>
              <a:rPr lang="ru-RU" dirty="0" smtClean="0">
                <a:solidFill>
                  <a:srgbClr val="000B22"/>
                </a:solidFill>
              </a:rPr>
              <a:t>инвалидной </a:t>
            </a:r>
            <a:r>
              <a:rPr lang="ru-RU" dirty="0">
                <a:solidFill>
                  <a:srgbClr val="000B22"/>
                </a:solidFill>
              </a:rPr>
              <a:t>коляске,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что </a:t>
            </a:r>
            <a:r>
              <a:rPr lang="ru-RU" dirty="0">
                <a:solidFill>
                  <a:srgbClr val="000B22"/>
                </a:solidFill>
              </a:rPr>
              <a:t>можно и чего нельзя делать в храме,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как </a:t>
            </a:r>
            <a:r>
              <a:rPr lang="ru-RU" dirty="0">
                <a:solidFill>
                  <a:srgbClr val="000B22"/>
                </a:solidFill>
              </a:rPr>
              <a:t>искать и находить нужную информацию,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какие </a:t>
            </a:r>
            <a:r>
              <a:rPr lang="ru-RU" dirty="0">
                <a:solidFill>
                  <a:srgbClr val="000B22"/>
                </a:solidFill>
              </a:rPr>
              <a:t>права есть у человека, попавшего в больницу,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как </a:t>
            </a:r>
            <a:r>
              <a:rPr lang="ru-RU" dirty="0">
                <a:solidFill>
                  <a:srgbClr val="000B22"/>
                </a:solidFill>
              </a:rPr>
              <a:t>безопасно для </a:t>
            </a:r>
            <a:r>
              <a:rPr lang="ru-RU" dirty="0" smtClean="0">
                <a:solidFill>
                  <a:srgbClr val="000B22"/>
                </a:solidFill>
              </a:rPr>
              <a:t>природы </a:t>
            </a:r>
            <a:r>
              <a:rPr lang="ru-RU" dirty="0">
                <a:solidFill>
                  <a:srgbClr val="000B22"/>
                </a:solidFill>
              </a:rPr>
              <a:t>утилизировать бытовые отходы,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как </a:t>
            </a:r>
            <a:r>
              <a:rPr lang="ru-RU" dirty="0">
                <a:solidFill>
                  <a:srgbClr val="000B22"/>
                </a:solidFill>
              </a:rPr>
              <a:t>правильно оплатить коммунальные платежи и т. п. Отсутствие элементарных </a:t>
            </a:r>
            <a:r>
              <a:rPr lang="ru-RU" dirty="0" smtClean="0">
                <a:solidFill>
                  <a:srgbClr val="000B22"/>
                </a:solidFill>
              </a:rPr>
              <a:t>социальных </a:t>
            </a:r>
            <a:r>
              <a:rPr lang="ru-RU" dirty="0">
                <a:solidFill>
                  <a:srgbClr val="000B22"/>
                </a:solidFill>
              </a:rPr>
              <a:t>знаний может сделать жизнь человека и его </a:t>
            </a:r>
            <a:r>
              <a:rPr lang="ru-RU" dirty="0" smtClean="0">
                <a:solidFill>
                  <a:srgbClr val="000B22"/>
                </a:solidFill>
              </a:rPr>
              <a:t>ближайшего </a:t>
            </a:r>
            <a:r>
              <a:rPr lang="ru-RU" dirty="0">
                <a:solidFill>
                  <a:srgbClr val="000B22"/>
                </a:solidFill>
              </a:rPr>
              <a:t>окружения весьма затруднительной.</a:t>
            </a:r>
          </a:p>
        </p:txBody>
      </p:sp>
    </p:spTree>
    <p:extLst>
      <p:ext uri="{BB962C8B-B14F-4D97-AF65-F5344CB8AC3E}">
        <p14:creationId xmlns:p14="http://schemas.microsoft.com/office/powerpoint/2010/main" xmlns="" val="39165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Познавательная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0B22"/>
                </a:solidFill>
              </a:rPr>
              <a:t>И рамках внеурочной познавательной деятельности </a:t>
            </a:r>
            <a:r>
              <a:rPr lang="ru-RU" dirty="0" smtClean="0">
                <a:solidFill>
                  <a:srgbClr val="000B22"/>
                </a:solidFill>
              </a:rPr>
              <a:t>школьников </a:t>
            </a:r>
            <a:r>
              <a:rPr lang="ru-RU" dirty="0">
                <a:solidFill>
                  <a:srgbClr val="000B22"/>
                </a:solidFill>
              </a:rPr>
              <a:t>возможно и достижение результатов второго </a:t>
            </a:r>
            <a:r>
              <a:rPr lang="ru-RU" dirty="0" smtClean="0">
                <a:solidFill>
                  <a:srgbClr val="000B22"/>
                </a:solidFill>
              </a:rPr>
              <a:t>уровня </a:t>
            </a:r>
            <a:r>
              <a:rPr lang="ru-RU" dirty="0">
                <a:solidFill>
                  <a:srgbClr val="000B22"/>
                </a:solidFill>
              </a:rPr>
              <a:t>(формирование позитивного отношения детей к базовым ценностям общества</a:t>
            </a:r>
            <a:r>
              <a:rPr lang="ru-RU">
                <a:solidFill>
                  <a:srgbClr val="000B22"/>
                </a:solidFill>
              </a:rPr>
              <a:t>). </a:t>
            </a:r>
            <a:endParaRPr lang="ru-RU" smtClean="0">
              <a:solidFill>
                <a:srgbClr val="000B22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Для </a:t>
            </a:r>
            <a:r>
              <a:rPr lang="ru-RU" dirty="0">
                <a:solidFill>
                  <a:srgbClr val="000B22"/>
                </a:solidFill>
              </a:rPr>
              <a:t>этого в содержание </a:t>
            </a:r>
            <a:r>
              <a:rPr lang="ru-RU" dirty="0" smtClean="0">
                <a:solidFill>
                  <a:srgbClr val="000B22"/>
                </a:solidFill>
              </a:rPr>
              <a:t>познавательной </a:t>
            </a:r>
            <a:r>
              <a:rPr lang="ru-RU" dirty="0">
                <a:solidFill>
                  <a:srgbClr val="000B22"/>
                </a:solidFill>
              </a:rPr>
              <a:t>деятельности должна быть привнесена ценностная </a:t>
            </a:r>
            <a:r>
              <a:rPr lang="ru-RU" dirty="0" smtClean="0">
                <a:solidFill>
                  <a:srgbClr val="000B22"/>
                </a:solidFill>
              </a:rPr>
              <a:t>составляющая.</a:t>
            </a:r>
            <a:endParaRPr lang="ru-RU" dirty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Рекомендуется </a:t>
            </a:r>
            <a:r>
              <a:rPr lang="ru-RU" dirty="0">
                <a:solidFill>
                  <a:srgbClr val="000B22"/>
                </a:solidFill>
              </a:rPr>
              <a:t>инициировать и организовывать работу школьников с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воспитывающей информацией</a:t>
            </a:r>
            <a:r>
              <a:rPr lang="ru-RU" dirty="0">
                <a:solidFill>
                  <a:srgbClr val="000B22"/>
                </a:solidFill>
              </a:rPr>
              <a:t>, предлагая им обсуждать её</a:t>
            </a:r>
            <a:r>
              <a:rPr lang="ru-RU" dirty="0" smtClean="0">
                <a:solidFill>
                  <a:srgbClr val="000B22"/>
                </a:solidFill>
              </a:rPr>
              <a:t>,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высказывать </a:t>
            </a:r>
            <a:r>
              <a:rPr lang="ru-RU" dirty="0">
                <a:solidFill>
                  <a:srgbClr val="000B22"/>
                </a:solidFill>
              </a:rPr>
              <a:t>своё </a:t>
            </a:r>
            <a:r>
              <a:rPr lang="ru-RU" dirty="0" smtClean="0">
                <a:solidFill>
                  <a:srgbClr val="000B22"/>
                </a:solidFill>
              </a:rPr>
              <a:t>мнение</a:t>
            </a:r>
            <a:r>
              <a:rPr lang="ru-RU" dirty="0">
                <a:solidFill>
                  <a:srgbClr val="000B22"/>
                </a:solidFill>
              </a:rPr>
              <a:t>, вырабатывать по отношению к ней свою позицию.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Это </a:t>
            </a:r>
            <a:r>
              <a:rPr lang="ru-RU" dirty="0">
                <a:solidFill>
                  <a:srgbClr val="000B22"/>
                </a:solidFill>
              </a:rPr>
              <a:t>может быть информация о здоровье и вредных привычках</a:t>
            </a:r>
            <a:r>
              <a:rPr lang="ru-RU" dirty="0" smtClean="0">
                <a:solidFill>
                  <a:srgbClr val="000B22"/>
                </a:solidFill>
              </a:rPr>
              <a:t>,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нравственных </a:t>
            </a:r>
            <a:r>
              <a:rPr lang="ru-RU" dirty="0">
                <a:solidFill>
                  <a:srgbClr val="000B22"/>
                </a:solidFill>
              </a:rPr>
              <a:t>и безнравственных поступках людей,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героизме </a:t>
            </a:r>
            <a:r>
              <a:rPr lang="ru-RU" dirty="0">
                <a:solidFill>
                  <a:srgbClr val="000B22"/>
                </a:solidFill>
              </a:rPr>
              <a:t>и малодушии,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войне </a:t>
            </a:r>
            <a:r>
              <a:rPr lang="ru-RU" dirty="0">
                <a:solidFill>
                  <a:srgbClr val="000B22"/>
                </a:solidFill>
              </a:rPr>
              <a:t>и экологии, </a:t>
            </a:r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классической </a:t>
            </a:r>
            <a:r>
              <a:rPr lang="ru-RU" dirty="0">
                <a:solidFill>
                  <a:srgbClr val="000B22"/>
                </a:solidFill>
              </a:rPr>
              <a:t>и массовой </a:t>
            </a:r>
            <a:r>
              <a:rPr lang="ru-RU" dirty="0" smtClean="0">
                <a:solidFill>
                  <a:srgbClr val="000B22"/>
                </a:solidFill>
              </a:rPr>
              <a:t>культуре,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экономических</a:t>
            </a:r>
            <a:r>
              <a:rPr lang="ru-RU" dirty="0">
                <a:solidFill>
                  <a:srgbClr val="000B22"/>
                </a:solidFill>
              </a:rPr>
              <a:t>, политических или </a:t>
            </a:r>
            <a:r>
              <a:rPr lang="ru-RU" dirty="0" smtClean="0">
                <a:solidFill>
                  <a:srgbClr val="000B22"/>
                </a:solidFill>
              </a:rPr>
              <a:t>социальных </a:t>
            </a:r>
            <a:r>
              <a:rPr lang="ru-RU" dirty="0">
                <a:solidFill>
                  <a:srgbClr val="000B22"/>
                </a:solidFill>
              </a:rPr>
              <a:t>проблемах нашего общества. </a:t>
            </a:r>
            <a:endParaRPr lang="ru-RU" dirty="0" smtClean="0">
              <a:solidFill>
                <a:srgbClr val="000B22"/>
              </a:solidFill>
            </a:endParaRPr>
          </a:p>
          <a:p>
            <a:endParaRPr lang="ru-RU" dirty="0" smtClean="0">
              <a:solidFill>
                <a:srgbClr val="000B22"/>
              </a:solidFill>
            </a:endParaRPr>
          </a:p>
          <a:p>
            <a:r>
              <a:rPr lang="ru-RU" dirty="0" smtClean="0">
                <a:solidFill>
                  <a:srgbClr val="000B22"/>
                </a:solidFill>
              </a:rPr>
              <a:t>Поиск </a:t>
            </a:r>
            <a:r>
              <a:rPr lang="ru-RU" dirty="0">
                <a:solidFill>
                  <a:srgbClr val="000B22"/>
                </a:solidFill>
              </a:rPr>
              <a:t>и предъявление школьникам этой информации не должны затруднять </a:t>
            </a:r>
            <a:r>
              <a:rPr lang="ru-RU" dirty="0" smtClean="0">
                <a:solidFill>
                  <a:srgbClr val="000B22"/>
                </a:solidFill>
              </a:rPr>
              <a:t>педагога</a:t>
            </a:r>
            <a:r>
              <a:rPr lang="ru-RU" dirty="0">
                <a:solidFill>
                  <a:srgbClr val="000B22"/>
                </a:solidFill>
              </a:rPr>
              <a:t>, так как её можно найти в самых разных предметных </a:t>
            </a:r>
            <a:r>
              <a:rPr lang="ru-RU" dirty="0" smtClean="0">
                <a:solidFill>
                  <a:srgbClr val="000B22"/>
                </a:solidFill>
              </a:rPr>
              <a:t>областях </a:t>
            </a:r>
            <a:r>
              <a:rPr lang="ru-RU" dirty="0">
                <a:solidFill>
                  <a:srgbClr val="000B22"/>
                </a:solidFill>
              </a:rPr>
              <a:t>познания.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33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Познавательная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Эффективны внутригрупповые дискуссии. 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Они позволяют учащимся соотнести собственное отношение к дискутируемому вопросу с мнениями других детей и способствуют коррекции этого отношения — ведь весомое для подростков мнение сверстников часто становится источником изменения их взгляда на мир. Кроме того, благодаря дискуссиям школьники приобретают опыт поведения в ситуации разнообразия взглядов, учатся уважать иные точки зрения, соотносить их со своей собственной.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В качестве примера назовём несколько потенциально дискуссионных тем из разных областей познания: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90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Познавательная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rgbClr val="000B22"/>
                </a:solidFill>
              </a:rPr>
              <a:t>Использование животных для опытов: научная необходимость или жестокость людей? (Биология)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Может ли наука быть безнравственной? (Физика, Химия)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Химия – благо или вред? (Химия)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Является ли экономический рост в мире безусловным благом для людей? (Экономика)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Нужно ли малым народам стремиться сохранять свой язык и культуру? (География)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Согласны ли вы со словами И. Карамазова «Если Бога нет, значит, всё позволено»? (Литература)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Реформы Петра I — шаг к цивилизованному обществу или насилие над страной? (История)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Опасна ли для общества агрессия в кино и на телевидении? (Искусство) И т. 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770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Познавательная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Педагог акцентирует внимание детей на нравственных проблемах, связанных с открытиями и изобретениями в той или иной области познания. 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Например, можно обратить внимание школьников, увлекающихся физикой, на двойственное значение для человечества открытия способа расщепления атомного ядра, 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а  с интересующимися биологией можно затронуть проблему</a:t>
            </a:r>
            <a:r>
              <a:rPr lang="en-US" dirty="0" smtClean="0">
                <a:solidFill>
                  <a:srgbClr val="000B22"/>
                </a:solidFill>
              </a:rPr>
              <a:t> </a:t>
            </a:r>
            <a:r>
              <a:rPr lang="ru-RU" dirty="0" smtClean="0">
                <a:solidFill>
                  <a:srgbClr val="000B22"/>
                </a:solidFill>
              </a:rPr>
              <a:t>генной инженерии и рассмотреть этический аспект клонирования. 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Внимание школьников можно акцентировать и на экологических последствиях открытия дешёвых способов изготовления синтетических материалов,  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на гуманитарных последствиях Великих географических открытий для народов Нового света и т. п.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27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Познавательная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Достижение </a:t>
            </a:r>
            <a:r>
              <a:rPr lang="ru-RU" b="1" i="1" dirty="0" smtClean="0">
                <a:solidFill>
                  <a:srgbClr val="000B22"/>
                </a:solidFill>
              </a:rPr>
              <a:t>результатов третьего уровня </a:t>
            </a:r>
            <a:r>
              <a:rPr lang="ru-RU" dirty="0" smtClean="0">
                <a:solidFill>
                  <a:srgbClr val="000B22"/>
                </a:solidFill>
              </a:rPr>
              <a:t>(получение школьником опыта самостоятельного социального действия) возможно при условии организации взаимодействия школьника с социальными субъектами в открытой общественной среде. Наиболее эффективно это может происходить во время</a:t>
            </a:r>
            <a:r>
              <a:rPr lang="en-US" b="1" dirty="0" smtClean="0">
                <a:solidFill>
                  <a:srgbClr val="000B22"/>
                </a:solidFill>
              </a:rPr>
              <a:t> </a:t>
            </a:r>
            <a:r>
              <a:rPr lang="ru-RU" dirty="0" smtClean="0">
                <a:solidFill>
                  <a:srgbClr val="000B22"/>
                </a:solidFill>
              </a:rPr>
              <a:t>проведения социально ориентированных акций. 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Например, заседания кружка любителей литературы, организуемые и им воспитанников детских домов или обитателей домов престарелых, могут стать фактором приобретения школьниками опыта социального действия.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В рамках работы клуба любителей книги или вечеров семенного чтения можно проводить социально ориентированные акции по сбору книг для библиотеки сельской школы, находящейся в глубинке.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837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Познавательная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В кружках по предметам школьники могут изготавливать наглядные пособия или раздаточный материал для учебных занятий в школе и передавать их в дар учителям и ученикам. Деятельность предметных факультативов может стать социально-ориентированной, если его члены возьмут индивидуальное шефство над неуспевающими школьниками младших классов.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Возможна также организация специальных «вечерних курсов» для одарённых детей с высокой познавательной мотивацией на базе школ, имеющих ограниченные возможности в преподавании отдельных предметов. Школьники-шефы могут поделиться с детьми этих школ своими знаниями, став дня них своеобразными репетиторами.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Познавательная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B22"/>
                </a:solidFill>
              </a:rPr>
              <a:t>	Деятельность членов научного общества учащихся рекомендуется в этой связи ориентировать на исследование окружающего их </a:t>
            </a:r>
            <a:r>
              <a:rPr lang="ru-RU" dirty="0" err="1" smtClean="0">
                <a:solidFill>
                  <a:srgbClr val="000B22"/>
                </a:solidFill>
              </a:rPr>
              <a:t>микросоциума</a:t>
            </a:r>
            <a:r>
              <a:rPr lang="ru-RU" dirty="0" smtClean="0">
                <a:solidFill>
                  <a:srgbClr val="000B22"/>
                </a:solidFill>
              </a:rPr>
              <a:t>, его злободневных проблем и способов их решения.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Как улучшить качество питьевой воды в школе?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Исчезающие биологические виды нашего региона: стратегии спасения.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Способы решения конфликтов и преодоления агрессии в школе и семье.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Химический состав популярных детских напитков и проблемы здоровья.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Способы энергосбережения в школе и формы энергосберегающего поведения учеников и учителей.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Отношение к старикам жителей нашего микрорайона.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Подобные темы могут быть темами исследовательских проектов школьников, а их результаты могли бы распространяться и обсуждаться в окружающем школу сообществе.</a:t>
            </a:r>
            <a:endParaRPr lang="ru-RU" dirty="0">
              <a:solidFill>
                <a:srgbClr val="000B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III. Требования к структуре основной образовательной программы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 fontScale="77500" lnSpcReduction="20000"/>
          </a:bodyPr>
          <a:lstStyle/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b="1" dirty="0">
                <a:solidFill>
                  <a:srgbClr val="000B22"/>
                </a:solidFill>
              </a:rPr>
              <a:t>Внеурочная деятельность </a:t>
            </a:r>
            <a:r>
              <a:rPr lang="ru-RU" sz="2200" dirty="0">
                <a:solidFill>
                  <a:srgbClr val="000B22"/>
                </a:solidFill>
              </a:rPr>
              <a:t>организуется по </a:t>
            </a:r>
            <a:r>
              <a:rPr lang="ru-RU" sz="2200" b="1" u="sng" dirty="0">
                <a:solidFill>
                  <a:srgbClr val="000B22"/>
                </a:solidFill>
              </a:rPr>
              <a:t>направлениям </a:t>
            </a:r>
            <a:r>
              <a:rPr lang="ru-RU" sz="2200" dirty="0">
                <a:solidFill>
                  <a:srgbClr val="000B22"/>
                </a:solidFill>
              </a:rPr>
              <a:t>развития личности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духовно-нравственное</a:t>
            </a:r>
            <a:r>
              <a:rPr lang="ru-RU" sz="2200" dirty="0">
                <a:solidFill>
                  <a:srgbClr val="000B22"/>
                </a:solidFill>
              </a:rPr>
              <a:t>,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спортивно-оздоровительное</a:t>
            </a:r>
            <a:r>
              <a:rPr lang="ru-RU" sz="2200" dirty="0">
                <a:solidFill>
                  <a:srgbClr val="000B22"/>
                </a:solidFill>
              </a:rPr>
              <a:t>,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социальное</a:t>
            </a:r>
            <a:r>
              <a:rPr lang="ru-RU" sz="2200" dirty="0">
                <a:solidFill>
                  <a:srgbClr val="000B22"/>
                </a:solidFill>
              </a:rPr>
              <a:t>,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err="1" smtClean="0">
                <a:solidFill>
                  <a:srgbClr val="000B22"/>
                </a:solidFill>
              </a:rPr>
              <a:t>общеинтеллектуальное</a:t>
            </a:r>
            <a:r>
              <a:rPr lang="ru-RU" sz="2200" dirty="0">
                <a:solidFill>
                  <a:srgbClr val="000B22"/>
                </a:solidFill>
              </a:rPr>
              <a:t>,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общекультурное</a:t>
            </a:r>
          </a:p>
          <a:p>
            <a:pPr marL="0" lvl="0" indent="0">
              <a:buClr>
                <a:srgbClr val="B83D68">
                  <a:lumMod val="60000"/>
                  <a:lumOff val="40000"/>
                </a:srgbClr>
              </a:buClr>
              <a:buNone/>
            </a:pP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 </a:t>
            </a:r>
            <a:r>
              <a:rPr lang="ru-RU" sz="2200" dirty="0">
                <a:solidFill>
                  <a:srgbClr val="000B22"/>
                </a:solidFill>
              </a:rPr>
              <a:t>в таких </a:t>
            </a:r>
            <a:r>
              <a:rPr lang="ru-RU" sz="2200" b="1" u="sng" dirty="0">
                <a:solidFill>
                  <a:srgbClr val="000B22"/>
                </a:solidFill>
              </a:rPr>
              <a:t>формах</a:t>
            </a:r>
            <a:r>
              <a:rPr lang="ru-RU" sz="2200" dirty="0">
                <a:solidFill>
                  <a:srgbClr val="000B22"/>
                </a:solidFill>
              </a:rPr>
              <a:t>, как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художественные </a:t>
            </a:r>
            <a:r>
              <a:rPr lang="ru-RU" sz="2200" dirty="0">
                <a:solidFill>
                  <a:srgbClr val="000B22"/>
                </a:solidFill>
              </a:rPr>
              <a:t>студии,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спортивные </a:t>
            </a:r>
            <a:r>
              <a:rPr lang="ru-RU" sz="2200" dirty="0">
                <a:solidFill>
                  <a:srgbClr val="000B22"/>
                </a:solidFill>
              </a:rPr>
              <a:t>клубы и секции,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юношеские </a:t>
            </a:r>
            <a:r>
              <a:rPr lang="ru-RU" sz="2200" dirty="0">
                <a:solidFill>
                  <a:srgbClr val="000B22"/>
                </a:solidFill>
              </a:rPr>
              <a:t>организации,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краеведческая </a:t>
            </a:r>
            <a:r>
              <a:rPr lang="ru-RU" sz="2200" dirty="0">
                <a:solidFill>
                  <a:srgbClr val="000B22"/>
                </a:solidFill>
              </a:rPr>
              <a:t>работа,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научно-практические </a:t>
            </a:r>
            <a:r>
              <a:rPr lang="ru-RU" sz="2200" dirty="0">
                <a:solidFill>
                  <a:srgbClr val="000B22"/>
                </a:solidFill>
              </a:rPr>
              <a:t>конференции,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школьные </a:t>
            </a:r>
            <a:r>
              <a:rPr lang="ru-RU" sz="2200" dirty="0">
                <a:solidFill>
                  <a:srgbClr val="000B22"/>
                </a:solidFill>
              </a:rPr>
              <a:t>научные общества,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олимпиады</a:t>
            </a:r>
            <a:r>
              <a:rPr lang="ru-RU" sz="2200" dirty="0">
                <a:solidFill>
                  <a:srgbClr val="000B22"/>
                </a:solidFill>
              </a:rPr>
              <a:t>,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поисковые </a:t>
            </a:r>
            <a:r>
              <a:rPr lang="ru-RU" sz="2200" dirty="0">
                <a:solidFill>
                  <a:srgbClr val="000B22"/>
                </a:solidFill>
              </a:rPr>
              <a:t>и научные исследования,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общественно </a:t>
            </a:r>
            <a:r>
              <a:rPr lang="ru-RU" sz="2200" dirty="0">
                <a:solidFill>
                  <a:srgbClr val="000B22"/>
                </a:solidFill>
              </a:rPr>
              <a:t>полезные практики, </a:t>
            </a:r>
            <a:endParaRPr lang="ru-RU" sz="2200" dirty="0" smtClean="0">
              <a:solidFill>
                <a:srgbClr val="000B22"/>
              </a:solidFill>
            </a:endParaRPr>
          </a:p>
          <a:p>
            <a:pPr lvl="0">
              <a:buClr>
                <a:srgbClr val="B83D68">
                  <a:lumMod val="60000"/>
                  <a:lumOff val="40000"/>
                </a:srgbClr>
              </a:buClr>
            </a:pPr>
            <a:r>
              <a:rPr lang="ru-RU" sz="2200" dirty="0" smtClean="0">
                <a:solidFill>
                  <a:srgbClr val="000B22"/>
                </a:solidFill>
              </a:rPr>
              <a:t>военно-патриотические </a:t>
            </a:r>
            <a:r>
              <a:rPr lang="ru-RU" sz="2200" dirty="0">
                <a:solidFill>
                  <a:srgbClr val="000B22"/>
                </a:solidFill>
              </a:rPr>
              <a:t>объединения </a:t>
            </a:r>
            <a:endParaRPr lang="ru-RU" sz="2200" dirty="0" smtClean="0">
              <a:solidFill>
                <a:srgbClr val="000B22"/>
              </a:solidFill>
            </a:endParaRPr>
          </a:p>
          <a:p>
            <a:pPr marL="0" lvl="0" indent="0">
              <a:buClr>
                <a:srgbClr val="B83D68">
                  <a:lumMod val="60000"/>
                  <a:lumOff val="40000"/>
                </a:srgbClr>
              </a:buClr>
              <a:buNone/>
            </a:pPr>
            <a:r>
              <a:rPr lang="ru-RU" sz="2200" dirty="0" smtClean="0">
                <a:solidFill>
                  <a:srgbClr val="000B22"/>
                </a:solidFill>
              </a:rPr>
              <a:t>и </a:t>
            </a:r>
            <a:r>
              <a:rPr lang="ru-RU" sz="2200" dirty="0">
                <a:solidFill>
                  <a:srgbClr val="000B22"/>
                </a:solidFill>
              </a:rPr>
              <a:t>в других формах, отличных от урочной, на добровольной основе в соответствии с выбором участников образовательного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425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Как разработать программу внеурочной деятельности школьников</a:t>
            </a:r>
            <a:endParaRPr lang="ru-RU" dirty="0">
              <a:solidFill>
                <a:srgbClr val="000B2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82919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С помощью методического конструктора могут быть разработаны различные </a:t>
            </a:r>
            <a:r>
              <a:rPr lang="ru-RU" b="1" dirty="0" smtClean="0">
                <a:solidFill>
                  <a:srgbClr val="000B22"/>
                </a:solidFill>
              </a:rPr>
              <a:t>типы образовательных программ внеурочной деятельности:</a:t>
            </a:r>
            <a:endParaRPr lang="ru-RU" dirty="0" smtClean="0">
              <a:solidFill>
                <a:srgbClr val="000B22"/>
              </a:solidFill>
            </a:endParaRPr>
          </a:p>
          <a:p>
            <a:pPr lvl="0"/>
            <a:r>
              <a:rPr lang="ru-RU" b="1" i="1" dirty="0" smtClean="0">
                <a:solidFill>
                  <a:srgbClr val="000B22"/>
                </a:solidFill>
              </a:rPr>
              <a:t>комплексные образовательные программы, </a:t>
            </a:r>
            <a:r>
              <a:rPr lang="ru-RU" dirty="0" smtClean="0">
                <a:solidFill>
                  <a:srgbClr val="000B22"/>
                </a:solidFill>
              </a:rPr>
              <a:t>предполагающие последовательный переход от воспитательных результатов первого уровня к результатам третьего уровня в различных видах внеурочной деятельности;</a:t>
            </a:r>
          </a:p>
          <a:p>
            <a:pPr lvl="0"/>
            <a:r>
              <a:rPr lang="ru-RU" b="1" i="1" dirty="0" smtClean="0">
                <a:solidFill>
                  <a:srgbClr val="000B22"/>
                </a:solidFill>
              </a:rPr>
              <a:t>тематические образовательные программы, </a:t>
            </a:r>
            <a:r>
              <a:rPr lang="ru-RU" dirty="0" smtClean="0">
                <a:solidFill>
                  <a:srgbClr val="000B22"/>
                </a:solidFill>
              </a:rPr>
              <a:t>направленные на получение воспитательных результатов в определённом проблемном поле и использующие при этом возмож­ности различных видов внеурочной деятельности (на­пример, образовательная программа патриотического воспитания, образовательная программа воспитания толерантности и т. п.);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Как разработать программу внеурочной деятельности 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i="1" dirty="0" smtClean="0">
                <a:solidFill>
                  <a:srgbClr val="000B22"/>
                </a:solidFill>
              </a:rPr>
              <a:t>образовательные программы, ориентированные на достижение результатов определённого уровня  </a:t>
            </a:r>
          </a:p>
          <a:p>
            <a:pPr lvl="0"/>
            <a:r>
              <a:rPr lang="ru-RU" sz="2800" dirty="0" smtClean="0">
                <a:solidFill>
                  <a:srgbClr val="000B22"/>
                </a:solidFill>
              </a:rPr>
              <a:t>образовательная программа, обеспечивающая первый уровень результатов; </a:t>
            </a:r>
          </a:p>
          <a:p>
            <a:pPr lvl="0"/>
            <a:r>
              <a:rPr lang="ru-RU" sz="2800" dirty="0" smtClean="0">
                <a:solidFill>
                  <a:srgbClr val="000B22"/>
                </a:solidFill>
              </a:rPr>
              <a:t>образовательная программа, обеспечивающая первый и второй уровни результатов; </a:t>
            </a:r>
          </a:p>
          <a:p>
            <a:pPr lvl="0"/>
            <a:r>
              <a:rPr lang="ru-RU" sz="2800" dirty="0" smtClean="0">
                <a:solidFill>
                  <a:srgbClr val="000B22"/>
                </a:solidFill>
              </a:rPr>
              <a:t>образовательная программа, обеспечивающая второй и третий уровни результатов.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Как разработать программу внеурочной деятельности 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i="1" dirty="0" smtClean="0">
                <a:solidFill>
                  <a:srgbClr val="000B22"/>
                </a:solidFill>
              </a:rPr>
              <a:t>образовательные программы по конкретным видам внеурочной деятельности;</a:t>
            </a:r>
            <a:endParaRPr lang="ru-RU" dirty="0" smtClean="0">
              <a:solidFill>
                <a:srgbClr val="000B22"/>
              </a:solidFill>
            </a:endParaRPr>
          </a:p>
          <a:p>
            <a:pPr lvl="0"/>
            <a:r>
              <a:rPr lang="ru-RU" b="1" i="1" dirty="0" smtClean="0">
                <a:solidFill>
                  <a:srgbClr val="000B22"/>
                </a:solidFill>
              </a:rPr>
              <a:t>возрастные образовательные программы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0B22"/>
                </a:solidFill>
              </a:rPr>
              <a:t>образовательная программа внеурочной деятельности младших школьников;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0B22"/>
                </a:solidFill>
              </a:rPr>
              <a:t>образовательная программа внеурочной деятельности подростков;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0B22"/>
                </a:solidFill>
              </a:rPr>
              <a:t>образовательная программа внеурочной деятельности старшеклассников);</a:t>
            </a:r>
          </a:p>
          <a:p>
            <a:pPr lvl="0"/>
            <a:r>
              <a:rPr lang="ru-RU" b="1" i="1" dirty="0" smtClean="0">
                <a:solidFill>
                  <a:srgbClr val="000B22"/>
                </a:solidFill>
              </a:rPr>
              <a:t>индивидуальные образовательные программы для учащихся.</a:t>
            </a:r>
            <a:endParaRPr lang="ru-RU" dirty="0" smtClean="0">
              <a:solidFill>
                <a:srgbClr val="000B2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Общие правила разработки программ внеурочной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Программы организации внеурочной деятельности</a:t>
            </a:r>
            <a:br>
              <a:rPr lang="ru-RU" dirty="0" smtClean="0">
                <a:solidFill>
                  <a:srgbClr val="000B22"/>
                </a:solidFill>
              </a:rPr>
            </a:br>
            <a:r>
              <a:rPr lang="ru-RU" dirty="0" smtClean="0">
                <a:solidFill>
                  <a:srgbClr val="000B22"/>
                </a:solidFill>
              </a:rPr>
              <a:t>школьников могут быть разработаны образовательными учреждениями самостоятельно или на основе переработки ими</a:t>
            </a:r>
            <a:br>
              <a:rPr lang="ru-RU" dirty="0" smtClean="0">
                <a:solidFill>
                  <a:srgbClr val="000B22"/>
                </a:solidFill>
              </a:rPr>
            </a:br>
            <a:r>
              <a:rPr lang="ru-RU" dirty="0" smtClean="0">
                <a:solidFill>
                  <a:srgbClr val="000B22"/>
                </a:solidFill>
              </a:rPr>
              <a:t>примерных программ.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Разрабатываемые программы должны быть рассчитаны на школьников определённой возрастной группы. Так, в основной школе могут реализовываться программы, ориентированные на младших школьников (1—4 классы), младших подростков (5—6 классы) и старших подростков (7—9 классы).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В определении содержания программ школа руководствуется педагогической целесообразностью и ориентируется на запросы и потребности учащихся и их родителей.</a:t>
            </a:r>
            <a:endParaRPr lang="ru-RU" dirty="0">
              <a:solidFill>
                <a:srgbClr val="000B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Общие правила разработки программ внеурочной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000B22"/>
                </a:solidFill>
              </a:rPr>
              <a:t>Программа содержит: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введение, в котором есть информация о назначении программы, её структуре, объёме часов, отпущенных на занятия, возрастной группе учащихся, на которых ориентирована программа;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перечень основных разделов программы с указанием отпущенных на их реализацию часов;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описание разделов примерного содержания занятий со школьниками;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характеристику основных результатов, на которые ориентирована программа.</a:t>
            </a:r>
            <a:endParaRPr lang="ru-RU" dirty="0">
              <a:solidFill>
                <a:srgbClr val="000B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Общие правила разработки программ внеурочной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000B22"/>
                </a:solidFill>
              </a:rPr>
              <a:t>В программе описывается содержание внеурочной деятельности школьников, суть и направленность планируемых школой дел и мероприятий. 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Из описания должно быть видно, на достижение какого уровня результатов направлены эти дела и мероприятия. Если программа предполагает организацию нескольких видов внеурочной деятельности школьников, то в содержании должны быть разделы или модули, представляющие тот или иной вид деятельности. </a:t>
            </a:r>
          </a:p>
          <a:p>
            <a:pPr lvl="0"/>
            <a:r>
              <a:rPr lang="ru-RU" dirty="0" smtClean="0">
                <a:solidFill>
                  <a:srgbClr val="000B22"/>
                </a:solidFill>
              </a:rPr>
              <a:t>При необходимости тот или иной раздел или модуль также может быть подразделён на смысловые части.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Общие правила разработки программ внеурочной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000B22"/>
                </a:solidFill>
              </a:rPr>
              <a:t>В программе указывается количество часов аудиторных занятий и внеаудиторных активных (подвижных) занятий. При этом количество часов аудиторных занятий не должно превышать 50% от общего количества занятий.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7. Программы могут: реализовываться как в отдельно взятом классе, так и в свободных объединениях школьников одной возрастной группы. 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В первом случае школа разрабатывает программы (объёмом 340 ч) для каждого класса, например, такую, как представленный ниже </a:t>
            </a:r>
            <a:r>
              <a:rPr lang="ru-RU" b="1" i="1" dirty="0" smtClean="0">
                <a:solidFill>
                  <a:srgbClr val="000B22"/>
                </a:solidFill>
              </a:rPr>
              <a:t>образец программы организации внеурочной деятельности учащихся класса. </a:t>
            </a:r>
            <a:endParaRPr lang="ru-RU" dirty="0">
              <a:solidFill>
                <a:srgbClr val="000B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Общие правила разработки программ внеурочной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0B22"/>
                </a:solidFill>
              </a:rPr>
              <a:t>Во втором случае школа создаёт модульные программы (объёмом, значительно превышающим 340 ч) для каждой возрастной группы учащихся и предлагает школьникам данной возрастной группы самостоятельно выбирать модули, например, такой, как представленный ниже </a:t>
            </a:r>
            <a:r>
              <a:rPr lang="ru-RU" b="1" i="1" dirty="0" smtClean="0">
                <a:solidFill>
                  <a:srgbClr val="000B22"/>
                </a:solidFill>
              </a:rPr>
              <a:t>образец программы организации внеурочной деятельности старших подростков. 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Занятия в таком случае проводятся не с классами, а с группами, состоящими из учащихся разных классов и параллелей. </a:t>
            </a:r>
          </a:p>
          <a:p>
            <a:r>
              <a:rPr lang="ru-RU" dirty="0" smtClean="0">
                <a:solidFill>
                  <a:srgbClr val="000B22"/>
                </a:solidFill>
              </a:rPr>
              <a:t>При этом доля выбранных школьником аудиторных занятий не должна превышать третьей части от общего числа занятий, которые он собирается посещать.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214290"/>
            <a:ext cx="7429552" cy="642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Модели внеурочной деятельности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Исходя из задач, форм и содержания внеурочной деятельности, для ее реализации может быть разработаны модель внеурочной деятельности: </a:t>
            </a:r>
            <a:endParaRPr lang="ru-RU" dirty="0" smtClean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B22"/>
                </a:solidFill>
                <a:latin typeface="Times New Roman"/>
                <a:ea typeface="Times New Roman"/>
              </a:rPr>
              <a:t>базовая</a:t>
            </a: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, </a:t>
            </a:r>
            <a:endParaRPr lang="ru-RU" dirty="0" smtClean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B22"/>
                </a:solidFill>
                <a:latin typeface="Times New Roman"/>
                <a:ea typeface="Times New Roman"/>
              </a:rPr>
              <a:t>модель </a:t>
            </a: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дополнительного образования, </a:t>
            </a:r>
            <a:endParaRPr lang="ru-RU" dirty="0" smtClean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B22"/>
                </a:solidFill>
                <a:latin typeface="Times New Roman"/>
                <a:ea typeface="Times New Roman"/>
              </a:rPr>
              <a:t>модель </a:t>
            </a: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«школы полного дня», </a:t>
            </a:r>
            <a:endParaRPr lang="ru-RU" dirty="0" smtClean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B22"/>
                </a:solidFill>
                <a:latin typeface="Times New Roman"/>
                <a:ea typeface="Times New Roman"/>
              </a:rPr>
              <a:t>оптимизационная </a:t>
            </a: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модель, </a:t>
            </a:r>
            <a:endParaRPr lang="ru-RU" dirty="0" smtClean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r>
              <a:rPr lang="ru-RU" dirty="0" err="1" smtClean="0">
                <a:solidFill>
                  <a:srgbClr val="000B22"/>
                </a:solidFill>
                <a:latin typeface="Times New Roman"/>
                <a:ea typeface="Times New Roman"/>
              </a:rPr>
              <a:t>инновационно</a:t>
            </a:r>
            <a:r>
              <a:rPr lang="ru-RU" dirty="0" smtClean="0">
                <a:solidFill>
                  <a:srgbClr val="000B22"/>
                </a:solidFill>
                <a:latin typeface="Times New Roman"/>
                <a:ea typeface="Times New Roman"/>
              </a:rPr>
              <a:t>-образовательная </a:t>
            </a: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модель</a:t>
            </a:r>
            <a:r>
              <a:rPr lang="ru-RU" sz="2800" dirty="0">
                <a:solidFill>
                  <a:srgbClr val="000B22"/>
                </a:solidFill>
                <a:latin typeface="Times New Roman"/>
                <a:ea typeface="Times New Roman"/>
              </a:rPr>
              <a:t> </a:t>
            </a:r>
            <a:endParaRPr lang="ru-RU" sz="2800" dirty="0" smtClean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000B22"/>
                </a:solidFill>
                <a:latin typeface="Times New Roman"/>
                <a:ea typeface="Times New Roman"/>
              </a:rPr>
              <a:t>(</a:t>
            </a:r>
            <a:r>
              <a:rPr lang="ru-RU" i="1" dirty="0">
                <a:solidFill>
                  <a:srgbClr val="000B22"/>
                </a:solidFill>
                <a:latin typeface="Times New Roman"/>
                <a:ea typeface="Times New Roman"/>
              </a:rPr>
              <a:t>см. Письмо Министерства образования и науки №03-296 от 12 мая 2011 г. «Об организации внеурочной деятельности при введении федерального государственного образовательного стандарта общего образования</a:t>
            </a:r>
            <a:r>
              <a:rPr lang="ru-RU" i="1" dirty="0" smtClean="0">
                <a:solidFill>
                  <a:srgbClr val="000B22"/>
                </a:solidFill>
                <a:latin typeface="Times New Roman"/>
                <a:ea typeface="Times New Roman"/>
              </a:rPr>
              <a:t>»</a:t>
            </a:r>
            <a:r>
              <a:rPr lang="ru-RU" dirty="0" smtClean="0">
                <a:solidFill>
                  <a:srgbClr val="000B22"/>
                </a:solidFill>
                <a:latin typeface="Times New Roman"/>
                <a:ea typeface="Times New Roman"/>
              </a:rPr>
              <a:t>).</a:t>
            </a:r>
          </a:p>
          <a:p>
            <a:r>
              <a:rPr lang="ru-RU" b="1" i="1" dirty="0">
                <a:solidFill>
                  <a:srgbClr val="000B22"/>
                </a:solidFill>
              </a:rPr>
              <a:t>Рекомендуем для разработки модели внеурочной деятельности в образовательном учреждении создать творческую группу из числа учителей основной школы, педагогов дополнительного образования, обучающихся и их родителей.</a:t>
            </a:r>
            <a:endParaRPr lang="ru-RU" dirty="0">
              <a:solidFill>
                <a:srgbClr val="000B22"/>
              </a:solidFill>
            </a:endParaRPr>
          </a:p>
          <a:p>
            <a:endParaRPr lang="ru-RU" dirty="0">
              <a:solidFill>
                <a:srgbClr val="000B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9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III. Требования к структуре основной образовательной программы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B22"/>
                </a:solidFill>
                <a:latin typeface="Times New Roman" pitchFamily="18" charset="0"/>
                <a:cs typeface="Times New Roman" pitchFamily="18" charset="0"/>
              </a:rPr>
              <a:t>Формы организации образовательного процесса, чередование урочной и внеурочной деятельности в рамках реализации основной образовательной программы определяет образовательное учреждение</a:t>
            </a:r>
            <a:r>
              <a:rPr lang="ru-RU" dirty="0" smtClean="0">
                <a:solidFill>
                  <a:srgbClr val="000B2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rgbClr val="000B2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Учебный(</a:t>
            </a:r>
            <a:r>
              <a:rPr lang="ru-RU" dirty="0" err="1">
                <a:solidFill>
                  <a:srgbClr val="000B2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ые</a:t>
            </a:r>
            <a:r>
              <a:rPr lang="ru-RU" dirty="0">
                <a:solidFill>
                  <a:srgbClr val="000B22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план(ы) образовательного учреждения и план(ы) внеурочной деятельности образовательного учреждения являются основными механизмами реализации основной образовательной программы.</a:t>
            </a:r>
            <a:endParaRPr lang="ru-RU" sz="2000" dirty="0">
              <a:solidFill>
                <a:srgbClr val="000B2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>
              <a:solidFill>
                <a:srgbClr val="000B2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71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При разработке программ внеурочной деятельности следует учесть, что отсутствует федеральный перечень программ внеурочной деятельности. </a:t>
            </a:r>
            <a:endParaRPr lang="ru-RU" dirty="0" smtClean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B22"/>
                </a:solidFill>
                <a:latin typeface="Times New Roman"/>
                <a:ea typeface="Times New Roman"/>
              </a:rPr>
              <a:t>В </a:t>
            </a: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связи с этим можно использовать опубликованные примерные программы внеурочной деятельности и программы дополнительного образования детей, приведенные в соответствие с требованиями к программам внеурочной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71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0B22"/>
                </a:solidFill>
              </a:rPr>
              <a:t>Программы внеурочной деятельности на ступени основного общего образования разрабатываются на 35 учебных недель. В программе количество часов теоретических занятий не должно превышать 50% от общего количества часов. Образовательная программа внеурочной деятельности разрабатывается в соответствии с примерными требованиями к программам дополнительного образования детей (</a:t>
            </a:r>
            <a:r>
              <a:rPr lang="ru-RU" i="1" dirty="0">
                <a:solidFill>
                  <a:srgbClr val="000B22"/>
                </a:solidFill>
              </a:rPr>
              <a:t>См. Примерные требования к программам дополнительного образования детей Нормативно-правовой аспект (из письма Департамента молодежной политики, воспитания и социальной поддержки детей </a:t>
            </a:r>
            <a:r>
              <a:rPr lang="ru-RU" i="1" dirty="0" err="1">
                <a:solidFill>
                  <a:srgbClr val="000B22"/>
                </a:solidFill>
              </a:rPr>
              <a:t>Минобрнаукн</a:t>
            </a:r>
            <a:r>
              <a:rPr lang="ru-RU" i="1" dirty="0">
                <a:solidFill>
                  <a:srgbClr val="000B22"/>
                </a:solidFill>
              </a:rPr>
              <a:t> России от 11.12.2006 №06-1844))</a:t>
            </a:r>
            <a:r>
              <a:rPr lang="ru-RU" dirty="0">
                <a:solidFill>
                  <a:srgbClr val="000B22"/>
                </a:solidFill>
              </a:rPr>
              <a:t> и утверждается директором образовательного учреждения на основании решения педагогического совета. </a:t>
            </a:r>
          </a:p>
        </p:txBody>
      </p:sp>
    </p:spTree>
    <p:extLst>
      <p:ext uri="{BB962C8B-B14F-4D97-AF65-F5344CB8AC3E}">
        <p14:creationId xmlns:p14="http://schemas.microsoft.com/office/powerpoint/2010/main" xmlns="" val="19332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B22"/>
                </a:solidFill>
              </a:rPr>
              <a:t>Необходима разработка нормативных правовых документов, регламентирующих механизмы финансирования и порядок ведения внеурочной деятельности в образовательных учреждениях. По этому вопросу регионам необходима помощь федерального центра. Очевидна необходимость нормативного закрепления в структуре основной образовательной программы плана внеурочной деятельности, методических рекомендаций по разработке примерных моделей такого плана, а также нелинейных форм расписания учебных занятий и внеурочной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32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269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III. Требования к структуре основной образовательной программы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Программы курсов внеурочной деятельности</a:t>
            </a:r>
            <a:r>
              <a:rPr lang="ru-RU" kern="100" dirty="0">
                <a:solidFill>
                  <a:srgbClr val="000B22"/>
                </a:solidFill>
                <a:latin typeface="Times New Roman"/>
                <a:ea typeface="Times New Roman"/>
              </a:rPr>
              <a:t> должны содержать:</a:t>
            </a:r>
            <a:endParaRPr lang="ru-RU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marL="457200"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1) пояснительную</a:t>
            </a:r>
            <a:r>
              <a:rPr lang="ru-RU" kern="100" dirty="0">
                <a:solidFill>
                  <a:srgbClr val="000B22"/>
                </a:solidFill>
                <a:latin typeface="Times New Roman"/>
                <a:ea typeface="Times New Roman"/>
              </a:rPr>
              <a:t> записку, в которой конкретизируются общие цели среднего (полного) общего образования с учётом специфики курса внеурочной деятельности;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marL="457200"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2) общую</a:t>
            </a:r>
            <a:r>
              <a:rPr lang="ru-RU" kern="100" dirty="0">
                <a:solidFill>
                  <a:srgbClr val="000B22"/>
                </a:solidFill>
                <a:latin typeface="Times New Roman"/>
                <a:ea typeface="Times New Roman"/>
              </a:rPr>
              <a:t> характеристику курса внеурочной деятельности;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marL="457200"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3) личностные и</a:t>
            </a:r>
            <a:r>
              <a:rPr lang="ru-RU" kern="100" dirty="0">
                <a:solidFill>
                  <a:srgbClr val="000B22"/>
                </a:solidFill>
                <a:latin typeface="Times New Roman"/>
                <a:ea typeface="Times New Roman"/>
              </a:rPr>
              <a:t> </a:t>
            </a:r>
            <a:r>
              <a:rPr lang="ru-RU" kern="100" dirty="0" err="1">
                <a:solidFill>
                  <a:srgbClr val="000B22"/>
                </a:solidFill>
                <a:latin typeface="Times New Roman"/>
                <a:ea typeface="Times New Roman"/>
              </a:rPr>
              <a:t>метапредметные</a:t>
            </a:r>
            <a:r>
              <a:rPr lang="ru-RU" kern="100" dirty="0">
                <a:solidFill>
                  <a:srgbClr val="000B22"/>
                </a:solidFill>
                <a:latin typeface="Times New Roman"/>
                <a:ea typeface="Times New Roman"/>
              </a:rPr>
              <a:t> результаты освоения курса внеурочной деятельности;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marL="457200"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4) содержание</a:t>
            </a:r>
            <a:r>
              <a:rPr lang="ru-RU" kern="100" dirty="0">
                <a:solidFill>
                  <a:srgbClr val="000B22"/>
                </a:solidFill>
                <a:latin typeface="Times New Roman"/>
                <a:ea typeface="Times New Roman"/>
              </a:rPr>
              <a:t> курса внеурочной деятельности;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marL="457200"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5) </a:t>
            </a:r>
            <a:r>
              <a:rPr lang="ru-RU" kern="100" dirty="0">
                <a:solidFill>
                  <a:srgbClr val="000B22"/>
                </a:solidFill>
                <a:latin typeface="Times New Roman"/>
                <a:ea typeface="Times New Roman"/>
              </a:rPr>
              <a:t>тематическое планирование с определением основных видов внеурочной деятельности обучающихся;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6) описание</a:t>
            </a:r>
            <a:r>
              <a:rPr lang="ru-RU" kern="100" dirty="0">
                <a:solidFill>
                  <a:srgbClr val="000B22"/>
                </a:solidFill>
                <a:latin typeface="Times New Roman"/>
                <a:ea typeface="Times New Roman"/>
              </a:rPr>
              <a:t> учебно-методического и материально-технического обеспечения курса внеурочной деятельности.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srgbClr val="000B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65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III. Требования к структуре основной образовательной программы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18.2.3. Программа </a:t>
            </a: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  <a:cs typeface="Times New Roman"/>
              </a:rPr>
              <a:t>воспитания и социализации </a:t>
            </a:r>
            <a:r>
              <a:rPr lang="ru-RU" kern="100" dirty="0">
                <a:solidFill>
                  <a:srgbClr val="000B22"/>
                </a:solidFill>
                <a:latin typeface="Times New Roman"/>
                <a:ea typeface="Times New Roman"/>
              </a:rPr>
              <a:t>обучающихся</a:t>
            </a: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 </a:t>
            </a:r>
            <a:r>
              <a:rPr lang="ru-RU" kern="100" dirty="0">
                <a:solidFill>
                  <a:srgbClr val="000B22"/>
                </a:solidFill>
                <a:latin typeface="Times New Roman"/>
                <a:ea typeface="Times New Roman"/>
              </a:rPr>
              <a:t>на ступени среднего (полного) общего образования (далее – Программа) должна быть построена на основе базовых национальных ценностей российского общества, таких, как патриотизм, социальная солидарность, гражданственность, семья, здоровье, труд и творчество, наука, образование, традиционные религии России, искусство, природа, человечество и направлена на воспитание высоконравственного, творческого, компетентного гражданина России, принимающего судьбу своей страны как свою личную, осознающего ответственность за ее настоящее и будущее, укорененного в духовных и культурных традициях многонационального народа Российской Федерации, подготовленного к жизненному самоопределению. 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68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ru-RU" sz="32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III. Требования к структуре основной образовательной программы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Программа должна обеспечивать: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достижение выпускниками личностных результатов освоения основной образовательной программы в соответствии с требованиями Стандарта;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формирование уклада школьной жизни на основе базовых национальных ценностей российского общества, учитывающего историко-культурную и этническую специфику региона, в котором находится образовательная организация, а также потребности и индивидуальные социальные инициативы обучающихся, особенности их социального взаимодействия вне школы, характера профессиональных предпочтений.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n w="13335" cmpd="sng">
                  <a:solidFill>
                    <a:srgbClr val="B83D68">
                      <a:lumMod val="50000"/>
                    </a:srgbClr>
                  </a:solidFill>
                  <a:prstDash val="solid"/>
                </a:ln>
                <a:solidFill>
                  <a:srgbClr val="000B22"/>
                </a:solidFill>
              </a:rPr>
              <a:t>III. Требования к структуре основной образовательной программы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Программа должна содержать: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1) цель и задачи духовно-нравственного развития, воспитания, социализации обучающихся на ступени среднего (полного) общего образования;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2) основные направления и ценностные основы духовно-нравственного развития, воспитания и социализации;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3) содержание, виды деятельности и формы занятий с обучающимися по каждому из направлений духовно-нравственного развития, воспитания и социализации обучающихся;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4) модель организации работы по духовно-нравственному развитию, воспитанию и социализации обучающихся;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B22"/>
                </a:solidFill>
                <a:latin typeface="Times New Roman"/>
                <a:ea typeface="Times New Roman"/>
              </a:rPr>
              <a:t>5) описание форм и методов организации социально значимой деятельности обучающихся;</a:t>
            </a:r>
            <a:endParaRPr lang="ru-RU" sz="2000" dirty="0">
              <a:solidFill>
                <a:srgbClr val="000B2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421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387</TotalTime>
  <Words>3387</Words>
  <Application>Microsoft Office PowerPoint</Application>
  <PresentationFormat>Экран (4:3)</PresentationFormat>
  <Paragraphs>286</Paragraphs>
  <Slides>53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Паркет</vt:lpstr>
      <vt:lpstr>Внеурочная деятельность обучающихся</vt:lpstr>
      <vt:lpstr>Слайд 2</vt:lpstr>
      <vt:lpstr>III. Требования к структуре основной образовательной программы </vt:lpstr>
      <vt:lpstr>III. Требования к структуре основной образовательной программы </vt:lpstr>
      <vt:lpstr>III. Требования к структуре основной образовательной программы </vt:lpstr>
      <vt:lpstr>III. Требования к структуре основной образовательной программы </vt:lpstr>
      <vt:lpstr>III. Требования к структуре основной образовательной программы </vt:lpstr>
      <vt:lpstr>III. Требования к структуре основной образовательной программы </vt:lpstr>
      <vt:lpstr>III. Требования к структуре основной образовательной программы </vt:lpstr>
      <vt:lpstr>III. Требования к структуре основной образовательной программы </vt:lpstr>
      <vt:lpstr>III. Требования к структуре основной образовательной программы </vt:lpstr>
      <vt:lpstr>Санитарно-эпидемиологические требования к условиям и организации обучения в общеобразовательных учреждениях Санитарно-эпидемиологические правила и нормативы СанПиН 2.4.2.2821-10 </vt:lpstr>
      <vt:lpstr>Санитарно-эпидемиологические требования к условиям и организации обучения в общеобразовательных учреждениях Санитарно-эпидемиологические правила и нормативы СанПиН 2.4.2.2821-10 </vt:lpstr>
      <vt:lpstr>Санитарно-эпидемиологические требования к условиям и организации обучения в общеобразовательных учреждениях Санитарно-эпидемиологические правила и нормативы СанПиН 2.4.2.2821-10 </vt:lpstr>
      <vt:lpstr>Внеурочная деятельность обучающихся</vt:lpstr>
      <vt:lpstr>Внеурочная деятельность обучающихся</vt:lpstr>
      <vt:lpstr>Виды и направления внеурочной деятельности</vt:lpstr>
      <vt:lpstr>Направления внеурочной деятельности</vt:lpstr>
      <vt:lpstr>Внеурочная деятельность обучающихся</vt:lpstr>
      <vt:lpstr>Внеурочная деятельность обучающихся</vt:lpstr>
      <vt:lpstr>Результаты и эффекты внеурочной деятельности учащихся</vt:lpstr>
      <vt:lpstr>Результаты и эффекты внеурочной деятельности учащихся</vt:lpstr>
      <vt:lpstr>Классификация результатов внеурочной деятельности учащихся</vt:lpstr>
      <vt:lpstr>Классификация результатов внеурочной деятельности учащихся</vt:lpstr>
      <vt:lpstr>Классификация результатов внеурочной деятельности учащихся</vt:lpstr>
      <vt:lpstr>Взаимосвязь результатов и форм внеурочной деятельности</vt:lpstr>
      <vt:lpstr>Взаимосвязь результатов и форм внеурочной деятельности</vt:lpstr>
      <vt:lpstr>Взаимосвязь результатов и форм внеурочной деятельности</vt:lpstr>
      <vt:lpstr>Взаимосвязь результатов и форм деятельности</vt:lpstr>
      <vt:lpstr>Познавательная деятельность</vt:lpstr>
      <vt:lpstr>Познавательная деятельность</vt:lpstr>
      <vt:lpstr>Познавательная деятельность</vt:lpstr>
      <vt:lpstr>Познавательная деятельность</vt:lpstr>
      <vt:lpstr>Познавательная деятельность</vt:lpstr>
      <vt:lpstr>Познавательная деятельность</vt:lpstr>
      <vt:lpstr>Познавательная деятельность</vt:lpstr>
      <vt:lpstr>Познавательная деятельность</vt:lpstr>
      <vt:lpstr>Познавательная деятельность</vt:lpstr>
      <vt:lpstr>Познавательная деятельность</vt:lpstr>
      <vt:lpstr>Как разработать программу внеурочной деятельности школьников</vt:lpstr>
      <vt:lpstr>Как разработать программу внеурочной деятельности школьников</vt:lpstr>
      <vt:lpstr>Как разработать программу внеурочной деятельности школьников</vt:lpstr>
      <vt:lpstr>Общие правила разработки программ внеурочной деятельности </vt:lpstr>
      <vt:lpstr>Общие правила разработки программ внеурочной деятельности</vt:lpstr>
      <vt:lpstr>Общие правила разработки программ внеурочной деятельности</vt:lpstr>
      <vt:lpstr>Общие правила разработки программ внеурочной деятельности</vt:lpstr>
      <vt:lpstr>Общие правила разработки программ внеурочной деятельности</vt:lpstr>
      <vt:lpstr>Слайд 48</vt:lpstr>
      <vt:lpstr>Модели внеурочной деятельности</vt:lpstr>
      <vt:lpstr>Слайд 50</vt:lpstr>
      <vt:lpstr>Слайд 51</vt:lpstr>
      <vt:lpstr>Слайд 52</vt:lpstr>
      <vt:lpstr>Слайд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 обучающихся</dc:title>
  <dc:creator>Home</dc:creator>
  <cp:lastModifiedBy>west1</cp:lastModifiedBy>
  <cp:revision>32</cp:revision>
  <dcterms:created xsi:type="dcterms:W3CDTF">2013-01-17T16:34:45Z</dcterms:created>
  <dcterms:modified xsi:type="dcterms:W3CDTF">2013-02-07T05:43:29Z</dcterms:modified>
</cp:coreProperties>
</file>