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3" r:id="rId3"/>
    <p:sldId id="272" r:id="rId4"/>
    <p:sldId id="273" r:id="rId5"/>
    <p:sldId id="262" r:id="rId6"/>
    <p:sldId id="264" r:id="rId7"/>
    <p:sldId id="265" r:id="rId8"/>
    <p:sldId id="266" r:id="rId9"/>
    <p:sldId id="267" r:id="rId10"/>
    <p:sldId id="268" r:id="rId11"/>
    <p:sldId id="274" r:id="rId12"/>
    <p:sldId id="269" r:id="rId13"/>
    <p:sldId id="270" r:id="rId14"/>
    <p:sldId id="271" r:id="rId15"/>
    <p:sldId id="275" r:id="rId16"/>
    <p:sldId id="276" r:id="rId17"/>
    <p:sldId id="279" r:id="rId18"/>
    <p:sldId id="280" r:id="rId19"/>
    <p:sldId id="281" r:id="rId20"/>
    <p:sldId id="277" r:id="rId21"/>
    <p:sldId id="282" r:id="rId22"/>
    <p:sldId id="278"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A13"/>
    <a:srgbClr val="007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pPr/>
              <a:t>06.02.2013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B19B0651-EE4F-4900-A07F-96A6BFA9D0F0}"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06.02.2013</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06.02.2013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4C71EC6-210F-42DE-9C53-41977AD35B3D}" type="datetimeFigureOut">
              <a:rPr lang="ru-RU" smtClean="0"/>
              <a:pPr/>
              <a:t>06.02.2013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06.02.2013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06.02.2013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06.02.2013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06.02.2013</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B19B0651-EE4F-4900-A07F-96A6BFA9D0F0}"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4C71EC6-210F-42DE-9C53-41977AD35B3D}" type="datetimeFigureOut">
              <a:rPr lang="ru-RU" smtClean="0"/>
              <a:pPr/>
              <a:t>06.02.2013</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57224" y="3581400"/>
            <a:ext cx="5543576" cy="2133600"/>
          </a:xfrm>
        </p:spPr>
        <p:txBody>
          <a:bodyPr>
            <a:normAutofit/>
          </a:bodyPr>
          <a:lstStyle/>
          <a:p>
            <a:r>
              <a:rPr lang="ru-RU" sz="1400" b="1" dirty="0" smtClean="0">
                <a:solidFill>
                  <a:srgbClr val="007033"/>
                </a:solidFill>
              </a:rPr>
              <a:t>Карасева Т. В., ст. преподаватель кафедры естественнонаучного образования </a:t>
            </a:r>
          </a:p>
          <a:p>
            <a:r>
              <a:rPr lang="ru-RU" sz="1400" b="1" dirty="0" err="1" smtClean="0">
                <a:solidFill>
                  <a:srgbClr val="007033"/>
                </a:solidFill>
              </a:rPr>
              <a:t>ГАОУ</a:t>
            </a:r>
            <a:r>
              <a:rPr lang="ru-RU" sz="1400" b="1" dirty="0" smtClean="0">
                <a:solidFill>
                  <a:srgbClr val="007033"/>
                </a:solidFill>
              </a:rPr>
              <a:t> </a:t>
            </a:r>
            <a:r>
              <a:rPr lang="ru-RU" sz="1400" b="1" dirty="0" err="1" smtClean="0">
                <a:solidFill>
                  <a:srgbClr val="007033"/>
                </a:solidFill>
              </a:rPr>
              <a:t>ДПО</a:t>
            </a:r>
            <a:r>
              <a:rPr lang="ru-RU" sz="1400" b="1" dirty="0" smtClean="0">
                <a:solidFill>
                  <a:srgbClr val="007033"/>
                </a:solidFill>
              </a:rPr>
              <a:t> «</a:t>
            </a:r>
            <a:r>
              <a:rPr lang="ru-RU" sz="1400" b="1" dirty="0" err="1" smtClean="0">
                <a:solidFill>
                  <a:srgbClr val="007033"/>
                </a:solidFill>
              </a:rPr>
              <a:t>СарИПКиПРО</a:t>
            </a:r>
            <a:r>
              <a:rPr lang="ru-RU" sz="1400" b="1" dirty="0" smtClean="0">
                <a:solidFill>
                  <a:srgbClr val="007033"/>
                </a:solidFill>
              </a:rPr>
              <a:t>»</a:t>
            </a:r>
            <a:endParaRPr lang="ru-RU" sz="1400" b="1" dirty="0">
              <a:solidFill>
                <a:srgbClr val="007033"/>
              </a:solidFill>
            </a:endParaRPr>
          </a:p>
        </p:txBody>
      </p:sp>
      <p:sp>
        <p:nvSpPr>
          <p:cNvPr id="2" name="Заголовок 1"/>
          <p:cNvSpPr>
            <a:spLocks noGrp="1"/>
          </p:cNvSpPr>
          <p:nvPr>
            <p:ph type="ctrTitle"/>
          </p:nvPr>
        </p:nvSpPr>
        <p:spPr>
          <a:xfrm>
            <a:off x="229281" y="1772816"/>
            <a:ext cx="8892480" cy="1224136"/>
          </a:xfrm>
        </p:spPr>
        <p:txBody>
          <a:bodyPr>
            <a:noAutofit/>
          </a:bodyPr>
          <a:lstStyle/>
          <a:p>
            <a:pPr marL="0" indent="0" algn="l"/>
            <a:r>
              <a:rPr lang="ru-RU" sz="1800" b="1" i="1" dirty="0" smtClean="0"/>
              <a:t>Учебный семинар для учителей химии</a:t>
            </a:r>
            <a:br>
              <a:rPr lang="ru-RU" sz="1800" b="1" i="1" dirty="0" smtClean="0"/>
            </a:br>
            <a:r>
              <a:rPr lang="ru-RU" sz="1800" b="1" i="1" dirty="0" smtClean="0"/>
              <a:t/>
            </a:r>
            <a:br>
              <a:rPr lang="ru-RU" sz="1800" b="1" i="1" dirty="0" smtClean="0"/>
            </a:br>
            <a:r>
              <a:rPr lang="ru-RU" sz="1800" b="1" dirty="0" smtClean="0">
                <a:solidFill>
                  <a:srgbClr val="007033"/>
                </a:solidFill>
                <a:latin typeface="Times New Roman"/>
                <a:ea typeface="Calibri"/>
                <a:cs typeface="Times New Roman"/>
              </a:rPr>
              <a:t>«Подготовка </a:t>
            </a:r>
            <a:r>
              <a:rPr lang="ru-RU" sz="1800" b="1" dirty="0" err="1" smtClean="0">
                <a:solidFill>
                  <a:srgbClr val="007033"/>
                </a:solidFill>
                <a:latin typeface="Times New Roman"/>
                <a:ea typeface="Calibri"/>
                <a:cs typeface="Times New Roman"/>
              </a:rPr>
              <a:t>тьюторов</a:t>
            </a:r>
            <a:r>
              <a:rPr lang="ru-RU" sz="1800" b="1" dirty="0" smtClean="0">
                <a:solidFill>
                  <a:srgbClr val="007033"/>
                </a:solidFill>
                <a:latin typeface="Times New Roman"/>
                <a:ea typeface="Calibri"/>
                <a:cs typeface="Times New Roman"/>
              </a:rPr>
              <a:t> для организации и осуществления перехода на ФГОС общего образования»</a:t>
            </a:r>
            <a:br>
              <a:rPr lang="ru-RU" sz="1800" b="1" dirty="0" smtClean="0">
                <a:solidFill>
                  <a:srgbClr val="007033"/>
                </a:solidFill>
                <a:latin typeface="Times New Roman"/>
                <a:ea typeface="Calibri"/>
                <a:cs typeface="Times New Roman"/>
              </a:rPr>
            </a:br>
            <a:r>
              <a:rPr lang="ru-RU" sz="1800" dirty="0">
                <a:solidFill>
                  <a:srgbClr val="007033"/>
                </a:solidFill>
                <a:ea typeface="Calibri"/>
                <a:cs typeface="Times New Roman"/>
              </a:rPr>
              <a:t/>
            </a:r>
            <a:br>
              <a:rPr lang="ru-RU" sz="1800" dirty="0">
                <a:solidFill>
                  <a:srgbClr val="007033"/>
                </a:solidFill>
                <a:ea typeface="Calibri"/>
                <a:cs typeface="Times New Roman"/>
              </a:rPr>
            </a:br>
            <a:endParaRPr lang="ru-RU" sz="1800" dirty="0">
              <a:solidFill>
                <a:srgbClr val="007033"/>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7504" y="-3975"/>
            <a:ext cx="1296144" cy="14401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4472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14400" y="274638"/>
            <a:ext cx="7772400" cy="6106690"/>
          </a:xfrm>
        </p:spPr>
        <p:txBody>
          <a:bodyPr>
            <a:normAutofit/>
          </a:bodyPr>
          <a:lstStyle/>
          <a:p>
            <a:pPr indent="571500">
              <a:lnSpc>
                <a:spcPct val="115000"/>
              </a:lnSpc>
              <a:spcAft>
                <a:spcPts val="0"/>
              </a:spcAft>
            </a:pPr>
            <a:r>
              <a:rPr lang="ru-RU" sz="2400" b="1" i="1" u="sng" dirty="0" smtClean="0"/>
              <a:t>Перспективные направления работы </a:t>
            </a:r>
            <a:r>
              <a:rPr lang="ru-RU" sz="2400" b="1" i="1" u="sng" dirty="0" err="1" smtClean="0"/>
              <a:t>тьюторских</a:t>
            </a:r>
            <a:r>
              <a:rPr lang="ru-RU" sz="2400" b="1" i="1" u="sng" dirty="0" smtClean="0"/>
              <a:t> групп (позиции)</a:t>
            </a:r>
            <a:br>
              <a:rPr lang="ru-RU" sz="2400" b="1" i="1" u="sng" dirty="0" smtClean="0"/>
            </a:br>
            <a:r>
              <a:rPr lang="ru-RU" sz="2400" b="1" i="1" u="sng" dirty="0"/>
              <a:t/>
            </a:r>
            <a:br>
              <a:rPr lang="ru-RU" sz="2400" b="1" i="1" u="sng" dirty="0"/>
            </a:br>
            <a:r>
              <a:rPr lang="ru-RU" sz="2400" b="1" i="1" u="sng" dirty="0" smtClean="0"/>
              <a:t/>
            </a:r>
            <a:br>
              <a:rPr lang="ru-RU" sz="2400" b="1" i="1" u="sng" dirty="0" smtClean="0"/>
            </a:br>
            <a:r>
              <a:rPr lang="ru-RU" sz="2400" dirty="0" smtClean="0">
                <a:latin typeface="Times New Roman"/>
                <a:ea typeface="Calibri"/>
                <a:cs typeface="Times New Roman"/>
              </a:rPr>
              <a:t>Образовательное</a:t>
            </a:r>
            <a:r>
              <a:rPr lang="ru-RU" sz="1800" dirty="0">
                <a:ea typeface="Calibri"/>
                <a:cs typeface="Times New Roman"/>
              </a:rPr>
              <a:t/>
            </a:r>
            <a:br>
              <a:rPr lang="ru-RU" sz="1800" dirty="0">
                <a:ea typeface="Calibri"/>
                <a:cs typeface="Times New Roman"/>
              </a:rPr>
            </a:br>
            <a:r>
              <a:rPr lang="ru-RU" sz="2400" dirty="0" smtClean="0">
                <a:latin typeface="Times New Roman"/>
                <a:ea typeface="Calibri"/>
                <a:cs typeface="Times New Roman"/>
              </a:rPr>
              <a:t>Информационно </a:t>
            </a:r>
            <a:r>
              <a:rPr lang="ru-RU" sz="2400" dirty="0">
                <a:latin typeface="Times New Roman"/>
                <a:ea typeface="Calibri"/>
                <a:cs typeface="Times New Roman"/>
              </a:rPr>
              <a:t>– </a:t>
            </a:r>
            <a:r>
              <a:rPr lang="ru-RU" sz="2400" dirty="0" smtClean="0">
                <a:latin typeface="Times New Roman"/>
                <a:ea typeface="Calibri"/>
                <a:cs typeface="Times New Roman"/>
              </a:rPr>
              <a:t>методическое</a:t>
            </a:r>
            <a:r>
              <a:rPr lang="ru-RU" sz="1800" dirty="0">
                <a:ea typeface="Calibri"/>
                <a:cs typeface="Times New Roman"/>
              </a:rPr>
              <a:t/>
            </a:r>
            <a:br>
              <a:rPr lang="ru-RU" sz="1800" dirty="0">
                <a:ea typeface="Calibri"/>
                <a:cs typeface="Times New Roman"/>
              </a:rPr>
            </a:br>
            <a:r>
              <a:rPr lang="ru-RU" sz="2400" dirty="0" smtClean="0">
                <a:latin typeface="Times New Roman"/>
                <a:ea typeface="Calibri"/>
                <a:cs typeface="Times New Roman"/>
              </a:rPr>
              <a:t>Аналитико-прогностическое</a:t>
            </a:r>
            <a:r>
              <a:rPr lang="ru-RU" sz="1800" dirty="0">
                <a:ea typeface="Calibri"/>
                <a:cs typeface="Times New Roman"/>
              </a:rPr>
              <a:t/>
            </a:r>
            <a:br>
              <a:rPr lang="ru-RU" sz="1800" dirty="0">
                <a:ea typeface="Calibri"/>
                <a:cs typeface="Times New Roman"/>
              </a:rPr>
            </a:br>
            <a:r>
              <a:rPr lang="ru-RU" sz="2400" dirty="0" smtClean="0">
                <a:latin typeface="Times New Roman"/>
                <a:ea typeface="Calibri"/>
                <a:cs typeface="Times New Roman"/>
              </a:rPr>
              <a:t>Экспертное</a:t>
            </a:r>
            <a:r>
              <a:rPr lang="ru-RU" sz="1800" dirty="0">
                <a:ea typeface="Calibri"/>
                <a:cs typeface="Times New Roman"/>
              </a:rPr>
              <a:t/>
            </a:r>
            <a:br>
              <a:rPr lang="ru-RU" sz="1800" dirty="0">
                <a:ea typeface="Calibri"/>
                <a:cs typeface="Times New Roman"/>
              </a:rPr>
            </a:br>
            <a:r>
              <a:rPr lang="ru-RU" sz="2400" dirty="0" smtClean="0">
                <a:latin typeface="Times New Roman"/>
                <a:ea typeface="Calibri"/>
                <a:cs typeface="Times New Roman"/>
              </a:rPr>
              <a:t>Организационно </a:t>
            </a:r>
            <a:r>
              <a:rPr lang="ru-RU" sz="2400" dirty="0">
                <a:latin typeface="Times New Roman"/>
                <a:ea typeface="Calibri"/>
                <a:cs typeface="Times New Roman"/>
              </a:rPr>
              <a:t>– </a:t>
            </a:r>
            <a:r>
              <a:rPr lang="ru-RU" sz="2400" dirty="0" smtClean="0">
                <a:latin typeface="Times New Roman"/>
                <a:ea typeface="Calibri"/>
                <a:cs typeface="Times New Roman"/>
              </a:rPr>
              <a:t>методическое</a:t>
            </a:r>
            <a:r>
              <a:rPr lang="ru-RU" sz="1800" dirty="0">
                <a:ea typeface="Calibri"/>
                <a:cs typeface="Times New Roman"/>
              </a:rPr>
              <a:t/>
            </a:r>
            <a:br>
              <a:rPr lang="ru-RU" sz="1800" dirty="0">
                <a:ea typeface="Calibri"/>
                <a:cs typeface="Times New Roman"/>
              </a:rPr>
            </a:br>
            <a:r>
              <a:rPr lang="ru-RU" sz="2400" dirty="0" smtClean="0">
                <a:latin typeface="Times New Roman"/>
                <a:ea typeface="Calibri"/>
                <a:cs typeface="Times New Roman"/>
              </a:rPr>
              <a:t>Консультационное</a:t>
            </a:r>
            <a:r>
              <a:rPr lang="ru-RU" sz="1800" dirty="0">
                <a:ea typeface="Calibri"/>
                <a:cs typeface="Times New Roman"/>
              </a:rPr>
              <a:t/>
            </a:r>
            <a:br>
              <a:rPr lang="ru-RU" sz="1800" dirty="0">
                <a:ea typeface="Calibri"/>
                <a:cs typeface="Times New Roman"/>
              </a:rPr>
            </a:br>
            <a:r>
              <a:rPr lang="ru-RU" sz="2400" dirty="0" smtClean="0">
                <a:latin typeface="Times New Roman"/>
                <a:ea typeface="Calibri"/>
                <a:cs typeface="Times New Roman"/>
              </a:rPr>
              <a:t>Управленческое</a:t>
            </a:r>
            <a:r>
              <a:rPr lang="ru-RU" sz="2400" b="1" i="1" u="sng" dirty="0" smtClean="0"/>
              <a:t/>
            </a:r>
            <a:br>
              <a:rPr lang="ru-RU" sz="2400" b="1" i="1" u="sng" dirty="0" smtClean="0"/>
            </a:br>
            <a:endParaRPr lang="ru-RU" sz="2400" b="1" i="1" u="sng" dirty="0"/>
          </a:p>
        </p:txBody>
      </p:sp>
      <p:pic>
        <p:nvPicPr>
          <p:cNvPr id="5122"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107504"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65649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b="1" i="1" dirty="0" smtClean="0">
                <a:latin typeface="Times New Roman"/>
                <a:ea typeface="Calibri"/>
              </a:rPr>
              <a:t>Аналитико-прогностическое  - </a:t>
            </a:r>
            <a:r>
              <a:rPr lang="ru-RU" sz="1800" dirty="0" smtClean="0">
                <a:solidFill>
                  <a:schemeClr val="tx1"/>
                </a:solidFill>
                <a:latin typeface="Times New Roman"/>
                <a:ea typeface="Calibri"/>
              </a:rPr>
              <a:t>осуществление анализа и самоанализа методической деятельности </a:t>
            </a:r>
            <a:r>
              <a:rPr lang="ru-RU" sz="1800" b="1" i="1" dirty="0" smtClean="0">
                <a:solidFill>
                  <a:schemeClr val="tx1"/>
                </a:solidFill>
                <a:latin typeface="Times New Roman"/>
                <a:ea typeface="Calibri"/>
              </a:rPr>
              <a:t>(1 позиция)</a:t>
            </a:r>
            <a:endParaRPr lang="ru-RU" sz="1800" b="1" dirty="0">
              <a:solidFill>
                <a:schemeClr val="tx1"/>
              </a:solidFill>
            </a:endParaRPr>
          </a:p>
        </p:txBody>
      </p:sp>
      <p:sp>
        <p:nvSpPr>
          <p:cNvPr id="3" name="Объект 2"/>
          <p:cNvSpPr>
            <a:spLocks noGrp="1"/>
          </p:cNvSpPr>
          <p:nvPr>
            <p:ph sz="quarter" idx="1"/>
          </p:nvPr>
        </p:nvSpPr>
        <p:spPr>
          <a:xfrm>
            <a:off x="755576" y="1447800"/>
            <a:ext cx="7931224" cy="4572000"/>
          </a:xfrm>
        </p:spPr>
        <p:txBody>
          <a:bodyPr>
            <a:normAutofit fontScale="85000" lnSpcReduction="20000"/>
          </a:bodyPr>
          <a:lstStyle/>
          <a:p>
            <a:pPr marL="0" indent="0">
              <a:buNone/>
            </a:pPr>
            <a:r>
              <a:rPr lang="ru-RU" sz="2800" dirty="0" smtClean="0">
                <a:latin typeface="Times New Roman"/>
                <a:ea typeface="Calibri"/>
              </a:rPr>
              <a:t>1. Составление </a:t>
            </a:r>
            <a:r>
              <a:rPr lang="ru-RU" sz="2800" dirty="0">
                <a:latin typeface="Times New Roman"/>
                <a:ea typeface="Calibri"/>
              </a:rPr>
              <a:t>отчетов </a:t>
            </a:r>
            <a:r>
              <a:rPr lang="ru-RU" sz="2800" dirty="0" smtClean="0">
                <a:latin typeface="Times New Roman"/>
                <a:ea typeface="Calibri"/>
              </a:rPr>
              <a:t>методической работы по заранее продуманному плану, дающему возможность оценить деятельность за прошедший период и вычленить направления работы на перспективу</a:t>
            </a:r>
          </a:p>
          <a:p>
            <a:pPr marL="514350" indent="-514350">
              <a:buAutoNum type="arabicPeriod"/>
            </a:pPr>
            <a:endParaRPr lang="ru-RU" sz="2800" dirty="0">
              <a:latin typeface="Times New Roman"/>
              <a:ea typeface="Calibri"/>
            </a:endParaRPr>
          </a:p>
          <a:p>
            <a:pPr marL="0" indent="0">
              <a:buNone/>
            </a:pPr>
            <a:r>
              <a:rPr lang="ru-RU" sz="2800" dirty="0" smtClean="0">
                <a:solidFill>
                  <a:srgbClr val="000000"/>
                </a:solidFill>
                <a:latin typeface="Times New Roman"/>
                <a:ea typeface="Calibri"/>
              </a:rPr>
              <a:t>2. Осуществление </a:t>
            </a:r>
            <a:r>
              <a:rPr lang="ru-RU" sz="2800" dirty="0">
                <a:solidFill>
                  <a:srgbClr val="000000"/>
                </a:solidFill>
                <a:latin typeface="Times New Roman"/>
                <a:ea typeface="Calibri"/>
              </a:rPr>
              <a:t>самоанализа собственной методической </a:t>
            </a:r>
            <a:r>
              <a:rPr lang="ru-RU" sz="2800" dirty="0" smtClean="0">
                <a:solidFill>
                  <a:srgbClr val="000000"/>
                </a:solidFill>
                <a:latin typeface="Times New Roman"/>
                <a:ea typeface="Calibri"/>
              </a:rPr>
              <a:t>деятельности педагога, методического объединения,</a:t>
            </a:r>
            <a:r>
              <a:rPr lang="ru-RU" sz="2800" dirty="0" smtClean="0">
                <a:latin typeface="Times New Roman"/>
                <a:ea typeface="Calibri"/>
              </a:rPr>
              <a:t> </a:t>
            </a:r>
            <a:r>
              <a:rPr lang="ru-RU" sz="2800" dirty="0">
                <a:latin typeface="Times New Roman"/>
                <a:ea typeface="Calibri"/>
              </a:rPr>
              <a:t>в том </a:t>
            </a:r>
            <a:r>
              <a:rPr lang="ru-RU" sz="2800" dirty="0" smtClean="0">
                <a:latin typeface="Times New Roman"/>
                <a:ea typeface="Calibri"/>
              </a:rPr>
              <a:t>числе, </a:t>
            </a:r>
            <a:r>
              <a:rPr lang="ru-RU" sz="2800" dirty="0">
                <a:latin typeface="Times New Roman"/>
                <a:ea typeface="Calibri"/>
              </a:rPr>
              <a:t>с использованием диагностических методик для оценивания собственной методической деятельности в целом и её отдельных </a:t>
            </a:r>
            <a:r>
              <a:rPr lang="ru-RU" sz="2800" dirty="0" smtClean="0">
                <a:latin typeface="Times New Roman"/>
                <a:ea typeface="Calibri"/>
              </a:rPr>
              <a:t>составляющих</a:t>
            </a:r>
          </a:p>
          <a:p>
            <a:pPr marL="0" indent="0">
              <a:buNone/>
            </a:pPr>
            <a:endParaRPr lang="ru-RU" sz="2800" dirty="0" smtClean="0">
              <a:latin typeface="Times New Roman"/>
              <a:ea typeface="Calibri"/>
            </a:endParaRPr>
          </a:p>
          <a:p>
            <a:pPr marL="0" indent="0">
              <a:buNone/>
            </a:pPr>
            <a:r>
              <a:rPr lang="ru-RU" sz="2800" dirty="0" smtClean="0">
                <a:latin typeface="Times New Roman"/>
              </a:rPr>
              <a:t>Полученные данные будут способствовать решению вопросов организации деятельности педагога и МО по подготовке к переходу на ФГОС ОО </a:t>
            </a:r>
            <a:endParaRPr lang="ru-R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9512" y="188640"/>
            <a:ext cx="63976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28151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14400" y="404664"/>
            <a:ext cx="7772400" cy="6192688"/>
          </a:xfrm>
        </p:spPr>
        <p:txBody>
          <a:bodyPr>
            <a:normAutofit fontScale="90000"/>
          </a:bodyPr>
          <a:lstStyle/>
          <a:p>
            <a:pPr>
              <a:spcAft>
                <a:spcPts val="0"/>
              </a:spcAft>
            </a:pPr>
            <a:r>
              <a:rPr lang="ru-RU" sz="2400" b="1" i="1" u="sng" dirty="0" smtClean="0">
                <a:latin typeface="Times New Roman" pitchFamily="18" charset="0"/>
                <a:cs typeface="Times New Roman" pitchFamily="18" charset="0"/>
              </a:rPr>
              <a:t/>
            </a:r>
            <a:br>
              <a:rPr lang="ru-RU" sz="2400" b="1" i="1" u="sng" dirty="0" smtClean="0">
                <a:latin typeface="Times New Roman" pitchFamily="18" charset="0"/>
                <a:cs typeface="Times New Roman" pitchFamily="18" charset="0"/>
              </a:rPr>
            </a:br>
            <a:r>
              <a:rPr lang="ru-RU" sz="2400" b="1" i="1" u="sng" dirty="0">
                <a:latin typeface="Times New Roman" pitchFamily="18" charset="0"/>
                <a:cs typeface="Times New Roman" pitchFamily="18" charset="0"/>
              </a:rPr>
              <a:t/>
            </a:r>
            <a:br>
              <a:rPr lang="ru-RU" sz="2400" b="1" i="1" u="sng" dirty="0">
                <a:latin typeface="Times New Roman" pitchFamily="18" charset="0"/>
                <a:cs typeface="Times New Roman" pitchFamily="18" charset="0"/>
              </a:rPr>
            </a:br>
            <a:r>
              <a:rPr lang="ru-RU" sz="2400" b="1" i="1" u="sng" dirty="0" smtClean="0">
                <a:latin typeface="Times New Roman" pitchFamily="18" charset="0"/>
                <a:cs typeface="Times New Roman" pitchFamily="18" charset="0"/>
              </a:rPr>
              <a:t/>
            </a:r>
            <a:br>
              <a:rPr lang="ru-RU" sz="2400" b="1" i="1" u="sng" dirty="0" smtClean="0">
                <a:latin typeface="Times New Roman" pitchFamily="18" charset="0"/>
                <a:cs typeface="Times New Roman" pitchFamily="18" charset="0"/>
              </a:rPr>
            </a:br>
            <a:r>
              <a:rPr lang="ru-RU" sz="1800" b="1" i="1" u="sng" dirty="0" smtClean="0">
                <a:latin typeface="Times New Roman" pitchFamily="18" charset="0"/>
                <a:cs typeface="Times New Roman" pitchFamily="18" charset="0"/>
              </a:rPr>
              <a:t>Образовательное</a:t>
            </a:r>
            <a:r>
              <a:rPr lang="ru-RU" sz="1800" dirty="0" smtClean="0">
                <a:latin typeface="Times New Roman" pitchFamily="18" charset="0"/>
                <a:cs typeface="Times New Roman" pitchFamily="18" charset="0"/>
              </a:rPr>
              <a:t> - </a:t>
            </a:r>
            <a:r>
              <a:rPr lang="ru-RU" sz="1800" dirty="0" smtClean="0">
                <a:latin typeface="Times New Roman"/>
              </a:rPr>
              <a:t>о</a:t>
            </a:r>
            <a:r>
              <a:rPr lang="ru-RU" sz="1800" dirty="0" smtClean="0">
                <a:latin typeface="Times New Roman"/>
                <a:ea typeface="Calibri"/>
              </a:rPr>
              <a:t>существление </a:t>
            </a:r>
            <a:r>
              <a:rPr lang="ru-RU" sz="1800" dirty="0">
                <a:latin typeface="Times New Roman"/>
                <a:ea typeface="Calibri"/>
              </a:rPr>
              <a:t>индивидуального подхода в повышении квалификации педагогических </a:t>
            </a:r>
            <a:r>
              <a:rPr lang="ru-RU" sz="1800" dirty="0" smtClean="0">
                <a:latin typeface="Times New Roman"/>
                <a:ea typeface="Calibri"/>
              </a:rPr>
              <a:t>кадров по вопросам ФГОС ОО (</a:t>
            </a:r>
            <a:r>
              <a:rPr lang="ru-RU" sz="1800" b="1" i="1" dirty="0">
                <a:latin typeface="Times New Roman"/>
                <a:ea typeface="Calibri"/>
              </a:rPr>
              <a:t>2</a:t>
            </a:r>
            <a:r>
              <a:rPr lang="ru-RU" sz="1800" b="1" i="1" dirty="0" smtClean="0">
                <a:latin typeface="Times New Roman"/>
                <a:ea typeface="Calibri"/>
              </a:rPr>
              <a:t> позиция</a:t>
            </a:r>
            <a:r>
              <a:rPr lang="ru-RU" sz="1800" dirty="0" smtClean="0">
                <a:latin typeface="Times New Roman"/>
                <a:ea typeface="Calibri"/>
              </a:rPr>
              <a:t>)</a:t>
            </a:r>
            <a:br>
              <a:rPr lang="ru-RU" sz="1800" dirty="0" smtClean="0">
                <a:latin typeface="Times New Roman"/>
                <a:ea typeface="Calibri"/>
              </a:rPr>
            </a:br>
            <a:r>
              <a:rPr lang="ru-RU" sz="1800" dirty="0" smtClean="0">
                <a:latin typeface="Times New Roman"/>
                <a:ea typeface="Calibri"/>
              </a:rPr>
              <a:t/>
            </a:r>
            <a:br>
              <a:rPr lang="ru-RU" sz="1800" dirty="0" smtClean="0">
                <a:latin typeface="Times New Roman"/>
                <a:ea typeface="Calibri"/>
              </a:rPr>
            </a:br>
            <a:r>
              <a:rPr lang="ru-RU" sz="1800" dirty="0" smtClean="0">
                <a:latin typeface="Times New Roman"/>
                <a:ea typeface="Calibri"/>
              </a:rPr>
              <a:t>1. Организация мониторинга и создание информационного банка данных</a:t>
            </a:r>
            <a:br>
              <a:rPr lang="ru-RU" sz="1800" dirty="0" smtClean="0">
                <a:latin typeface="Times New Roman"/>
                <a:ea typeface="Calibri"/>
              </a:rPr>
            </a:br>
            <a:r>
              <a:rPr lang="ru-RU" sz="1800" dirty="0" smtClean="0">
                <a:latin typeface="Times New Roman"/>
                <a:ea typeface="Calibri"/>
              </a:rPr>
              <a:t/>
            </a:r>
            <a:br>
              <a:rPr lang="ru-RU" sz="1800" dirty="0" smtClean="0">
                <a:latin typeface="Times New Roman"/>
                <a:ea typeface="Calibri"/>
              </a:rPr>
            </a:br>
            <a:r>
              <a:rPr lang="ru-RU" sz="1800" dirty="0" smtClean="0">
                <a:latin typeface="Times New Roman"/>
                <a:ea typeface="Calibri"/>
              </a:rPr>
              <a:t>1.1 Мониторинг – выявление затруднений педагогов по вопросам ФГОС ОО (нормативные вопросы, содержательные вопросы, вопросы организации современного урока, использование современных образовательных технологий, форм работы с обучающими, организация собственной экспериментальной деятельности и т.д.)</a:t>
            </a:r>
            <a:br>
              <a:rPr lang="ru-RU" sz="1800" dirty="0" smtClean="0">
                <a:latin typeface="Times New Roman"/>
                <a:ea typeface="Calibri"/>
              </a:rPr>
            </a:br>
            <a:r>
              <a:rPr lang="ru-RU" sz="1800" dirty="0" smtClean="0">
                <a:latin typeface="Times New Roman"/>
                <a:ea typeface="Calibri"/>
              </a:rPr>
              <a:t/>
            </a:r>
            <a:br>
              <a:rPr lang="ru-RU" sz="1800" dirty="0" smtClean="0">
                <a:latin typeface="Times New Roman"/>
                <a:ea typeface="Calibri"/>
              </a:rPr>
            </a:br>
            <a:r>
              <a:rPr lang="ru-RU" sz="1800" dirty="0" smtClean="0">
                <a:latin typeface="Times New Roman"/>
                <a:ea typeface="Calibri"/>
              </a:rPr>
              <a:t>1.2 Создание информационного банка данных повышение квалификации педагога по вопросам ФГОС </a:t>
            </a:r>
            <a:br>
              <a:rPr lang="ru-RU" sz="1800" dirty="0" smtClean="0">
                <a:latin typeface="Times New Roman"/>
                <a:ea typeface="Calibri"/>
              </a:rPr>
            </a:br>
            <a:r>
              <a:rPr lang="ru-RU" sz="1800" dirty="0" smtClean="0">
                <a:latin typeface="Times New Roman"/>
                <a:ea typeface="Calibri"/>
              </a:rPr>
              <a:t/>
            </a:r>
            <a:br>
              <a:rPr lang="ru-RU" sz="1800" dirty="0" smtClean="0">
                <a:latin typeface="Times New Roman"/>
                <a:ea typeface="Calibri"/>
              </a:rPr>
            </a:br>
            <a:r>
              <a:rPr lang="ru-RU" sz="1800" dirty="0" smtClean="0">
                <a:latin typeface="Times New Roman"/>
                <a:ea typeface="Calibri"/>
              </a:rPr>
              <a:t>- решение вопроса об уровне повышения квалификации педагога: </a:t>
            </a:r>
            <a:br>
              <a:rPr lang="ru-RU" sz="1800" dirty="0" smtClean="0">
                <a:latin typeface="Times New Roman"/>
                <a:ea typeface="Calibri"/>
              </a:rPr>
            </a:br>
            <a:r>
              <a:rPr lang="ru-RU" sz="1800" dirty="0" smtClean="0">
                <a:latin typeface="Times New Roman"/>
                <a:ea typeface="Calibri"/>
              </a:rPr>
              <a:t>региональные семинары и курсы (расписание курсов и семинаров </a:t>
            </a:r>
            <a:r>
              <a:rPr lang="ru-RU" sz="1800" dirty="0" err="1" smtClean="0">
                <a:latin typeface="Times New Roman"/>
                <a:ea typeface="Calibri"/>
              </a:rPr>
              <a:t>СарИПКиПРО</a:t>
            </a:r>
            <a:r>
              <a:rPr lang="ru-RU" sz="1800" dirty="0" smtClean="0">
                <a:latin typeface="Times New Roman"/>
                <a:ea typeface="Calibri"/>
              </a:rPr>
              <a:t> – курсы повышения квалификации, проблемные и тематические курсы, семинары – на сайте </a:t>
            </a:r>
            <a:r>
              <a:rPr lang="ru-RU" sz="1800" dirty="0" err="1" smtClean="0">
                <a:latin typeface="Times New Roman"/>
                <a:ea typeface="Calibri"/>
              </a:rPr>
              <a:t>СарИПКиПРО</a:t>
            </a:r>
            <a:r>
              <a:rPr lang="ru-RU" sz="1800" dirty="0" smtClean="0">
                <a:latin typeface="Times New Roman"/>
                <a:ea typeface="Calibri"/>
              </a:rPr>
              <a:t>); </a:t>
            </a:r>
            <a:br>
              <a:rPr lang="ru-RU" sz="1800" dirty="0" smtClean="0">
                <a:latin typeface="Times New Roman"/>
                <a:ea typeface="Calibri"/>
              </a:rPr>
            </a:br>
            <a:r>
              <a:rPr lang="ru-RU" sz="1800" dirty="0" smtClean="0">
                <a:latin typeface="Times New Roman"/>
                <a:ea typeface="Calibri"/>
              </a:rPr>
              <a:t/>
            </a:r>
            <a:br>
              <a:rPr lang="ru-RU" sz="1800" dirty="0" smtClean="0">
                <a:latin typeface="Times New Roman"/>
                <a:ea typeface="Calibri"/>
              </a:rPr>
            </a:br>
            <a:r>
              <a:rPr lang="ru-RU" sz="1800" dirty="0">
                <a:latin typeface="Times New Roman"/>
                <a:ea typeface="Calibri"/>
              </a:rPr>
              <a:t> </a:t>
            </a:r>
            <a:r>
              <a:rPr lang="ru-RU" sz="1800" dirty="0" smtClean="0">
                <a:latin typeface="Times New Roman"/>
                <a:ea typeface="Calibri"/>
              </a:rPr>
              <a:t>- участие педагога в работе районных методических объединений (план работы МО – выступление по проблемным вопросам, проведение открытых мероприятий, участие в работе проблемных групп – сайт методического объединения);</a:t>
            </a:r>
            <a:br>
              <a:rPr lang="ru-RU" sz="1800" dirty="0" smtClean="0">
                <a:latin typeface="Times New Roman"/>
                <a:ea typeface="Calibri"/>
              </a:rPr>
            </a:br>
            <a:r>
              <a:rPr lang="ru-RU" sz="1800" dirty="0" smtClean="0">
                <a:latin typeface="Times New Roman"/>
                <a:ea typeface="Calibri"/>
              </a:rPr>
              <a:t/>
            </a:r>
            <a:br>
              <a:rPr lang="ru-RU" sz="1800" dirty="0" smtClean="0">
                <a:latin typeface="Times New Roman"/>
                <a:ea typeface="Calibri"/>
              </a:rPr>
            </a:br>
            <a:r>
              <a:rPr lang="ru-RU" sz="1800" dirty="0" smtClean="0">
                <a:latin typeface="Times New Roman"/>
                <a:ea typeface="Calibri"/>
              </a:rPr>
              <a:t> - самообразование педагога  - </a:t>
            </a:r>
            <a:r>
              <a:rPr lang="ru-RU" sz="1800" b="1" i="1" dirty="0">
                <a:latin typeface="Times New Roman"/>
                <a:ea typeface="Times New Roman"/>
              </a:rPr>
              <a:t>Индивидуальная программа методического </a:t>
            </a:r>
            <a:r>
              <a:rPr lang="ru-RU" sz="1800" b="1" i="1" dirty="0" smtClean="0">
                <a:latin typeface="Times New Roman"/>
                <a:ea typeface="Times New Roman"/>
              </a:rPr>
              <a:t>совершенствования деятельности педагога</a:t>
            </a:r>
            <a:r>
              <a:rPr lang="ru-RU" sz="2200" dirty="0" smtClean="0">
                <a:latin typeface="Times New Roman"/>
                <a:ea typeface="Calibri"/>
              </a:rPr>
              <a:t/>
            </a:r>
            <a:br>
              <a:rPr lang="ru-RU" sz="2200" dirty="0" smtClean="0">
                <a:latin typeface="Times New Roman"/>
                <a:ea typeface="Calibri"/>
              </a:rPr>
            </a:br>
            <a:r>
              <a:rPr lang="ru-RU" sz="2400" dirty="0" smtClean="0">
                <a:latin typeface="Times New Roman"/>
                <a:ea typeface="Calibri"/>
              </a:rPr>
              <a:t> </a:t>
            </a:r>
            <a:endParaRPr lang="ru-RU" sz="2400" dirty="0"/>
          </a:p>
        </p:txBody>
      </p:sp>
      <p:pic>
        <p:nvPicPr>
          <p:cNvPr id="6146"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107504"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33436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14400" y="274638"/>
            <a:ext cx="7772400" cy="5818658"/>
          </a:xfrm>
        </p:spPr>
        <p:txBody>
          <a:bodyPr>
            <a:normAutofit fontScale="90000"/>
          </a:bodyPr>
          <a:lstStyle/>
          <a:p>
            <a:r>
              <a:rPr lang="ru-RU" sz="1800" b="1" i="1" dirty="0" smtClean="0">
                <a:latin typeface="Times New Roman" pitchFamily="18" charset="0"/>
                <a:cs typeface="Times New Roman" pitchFamily="18" charset="0"/>
              </a:rPr>
              <a:t>Информационно-методическое</a:t>
            </a:r>
            <a:r>
              <a:rPr lang="ru-RU" sz="1800" dirty="0" smtClean="0">
                <a:latin typeface="Times New Roman" pitchFamily="18" charset="0"/>
                <a:cs typeface="Times New Roman" pitchFamily="18" charset="0"/>
              </a:rPr>
              <a:t> -</a:t>
            </a:r>
            <a:r>
              <a:rPr lang="ru-RU" sz="1800" dirty="0">
                <a:latin typeface="Times New Roman"/>
                <a:ea typeface="Calibri"/>
              </a:rPr>
              <a:t> </a:t>
            </a:r>
            <a:r>
              <a:rPr lang="ru-RU" sz="1800" dirty="0" smtClean="0">
                <a:latin typeface="Times New Roman"/>
                <a:ea typeface="Calibri"/>
              </a:rPr>
              <a:t>организация </a:t>
            </a:r>
            <a:r>
              <a:rPr lang="ru-RU" sz="1800" dirty="0">
                <a:latin typeface="Times New Roman"/>
                <a:ea typeface="Calibri"/>
              </a:rPr>
              <a:t>обобщения, распространения и внедрения в практику работы учителей инновационного педагогического </a:t>
            </a:r>
            <a:r>
              <a:rPr lang="ru-RU" sz="1800" dirty="0" smtClean="0">
                <a:latin typeface="Times New Roman"/>
                <a:ea typeface="Calibri"/>
              </a:rPr>
              <a:t>опыта, в том числе и по вопросам, связанным с переходам на стандарты второго поколения</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a:t>
            </a:r>
            <a:r>
              <a:rPr lang="ru-RU" sz="1800" b="1" i="1" dirty="0" smtClean="0">
                <a:latin typeface="Times New Roman" pitchFamily="18" charset="0"/>
                <a:cs typeface="Times New Roman" pitchFamily="18" charset="0"/>
              </a:rPr>
              <a:t>3 позиция</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1. Выявление передового педагогического опыта – с помощью различных анкет, отчетов, опросных листов, посещения мероприятий разных направлений, оценка анализа и самоанализа уроков и т.д.</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 Создание рабочих групп, отвечающих за конкретные направления обобщения и распространения передового педагогического опыта – например: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Организация и проведение уроков открытия нового знания;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Организация и проведение уроков по формированию УУД;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Реализация системно-</a:t>
            </a:r>
            <a:r>
              <a:rPr lang="ru-RU" sz="1800" dirty="0" err="1" smtClean="0">
                <a:latin typeface="Times New Roman" pitchFamily="18" charset="0"/>
                <a:cs typeface="Times New Roman" pitchFamily="18" charset="0"/>
              </a:rPr>
              <a:t>деятельностного</a:t>
            </a:r>
            <a:r>
              <a:rPr lang="ru-RU" sz="1800" dirty="0" smtClean="0">
                <a:latin typeface="Times New Roman" pitchFamily="18" charset="0"/>
                <a:cs typeface="Times New Roman" pitchFamily="18" charset="0"/>
              </a:rPr>
              <a:t> подхода при  проведении уроков в 8 классе;</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Создание информационной образовательной среды и использование ЭОР на уроках химии;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Формирование пакета заданий, контролирующих результаты деятельности обучающихся на уроке и во внеурочной деятельности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3. Организация и проведение </a:t>
            </a:r>
            <a:r>
              <a:rPr lang="ru-RU" sz="1800" dirty="0" smtClean="0">
                <a:latin typeface="Times New Roman"/>
                <a:ea typeface="Calibri"/>
              </a:rPr>
              <a:t>мастер-классов, творческих отчетов, методических дней,  дней партнерского взаимодействия, марафонов </a:t>
            </a:r>
            <a:r>
              <a:rPr lang="ru-RU" sz="1800" dirty="0">
                <a:latin typeface="Times New Roman"/>
                <a:ea typeface="Calibri"/>
              </a:rPr>
              <a:t>методических идей, </a:t>
            </a:r>
            <a:r>
              <a:rPr lang="ru-RU" sz="1800" dirty="0" smtClean="0">
                <a:latin typeface="Times New Roman"/>
                <a:ea typeface="Calibri"/>
              </a:rPr>
              <a:t>выставок </a:t>
            </a:r>
            <a:r>
              <a:rPr lang="ru-RU" sz="1800" dirty="0">
                <a:latin typeface="Times New Roman"/>
                <a:ea typeface="Calibri"/>
              </a:rPr>
              <a:t>методических </a:t>
            </a:r>
            <a:r>
              <a:rPr lang="ru-RU" sz="1800" dirty="0" smtClean="0">
                <a:latin typeface="Times New Roman"/>
                <a:ea typeface="Calibri"/>
              </a:rPr>
              <a:t>материалов, фестивалей педагогического мастерства, круглых столов  </a:t>
            </a:r>
            <a:r>
              <a:rPr lang="ru-RU" sz="1800" dirty="0">
                <a:latin typeface="Times New Roman"/>
                <a:ea typeface="Calibri"/>
              </a:rPr>
              <a:t>и т.п. </a:t>
            </a:r>
            <a:r>
              <a:rPr lang="ru-RU" sz="1800" dirty="0" smtClean="0">
                <a:latin typeface="Times New Roman"/>
                <a:ea typeface="Calibri"/>
              </a:rPr>
              <a:t> </a:t>
            </a:r>
            <a:r>
              <a:rPr lang="ru-RU" sz="1800" dirty="0">
                <a:latin typeface="Times New Roman"/>
                <a:ea typeface="Calibri"/>
              </a:rPr>
              <a:t>п</a:t>
            </a:r>
            <a:r>
              <a:rPr lang="ru-RU" sz="1800" dirty="0" smtClean="0">
                <a:latin typeface="Times New Roman"/>
                <a:ea typeface="Calibri"/>
              </a:rPr>
              <a:t>о распространению передового педагогического опыта</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7170"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107504" y="188640"/>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66955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14400" y="274638"/>
            <a:ext cx="7772400" cy="6178698"/>
          </a:xfrm>
        </p:spPr>
        <p:txBody>
          <a:bodyPr>
            <a:normAutofit fontScale="90000"/>
          </a:bodyPr>
          <a:lstStyle/>
          <a:p>
            <a:r>
              <a:rPr lang="ru-RU" sz="2000" b="1" i="1" dirty="0" smtClean="0">
                <a:latin typeface="Times New Roman" pitchFamily="18" charset="0"/>
                <a:cs typeface="Times New Roman" pitchFamily="18" charset="0"/>
              </a:rPr>
              <a:t>Экспертное</a:t>
            </a:r>
            <a:r>
              <a:rPr lang="ru-RU" sz="2000" dirty="0" smtClean="0"/>
              <a:t> - </a:t>
            </a:r>
            <a:r>
              <a:rPr lang="ru-RU" sz="2000" dirty="0" smtClean="0">
                <a:latin typeface="Times New Roman"/>
              </a:rPr>
              <a:t>ов</a:t>
            </a:r>
            <a:r>
              <a:rPr lang="ru-RU" sz="2000" dirty="0" smtClean="0">
                <a:latin typeface="Times New Roman"/>
                <a:ea typeface="Calibri"/>
              </a:rPr>
              <a:t>ладение </a:t>
            </a:r>
            <a:r>
              <a:rPr lang="ru-RU" sz="2000" dirty="0">
                <a:latin typeface="Times New Roman"/>
                <a:ea typeface="Calibri"/>
              </a:rPr>
              <a:t>технологией экспертной </a:t>
            </a:r>
            <a:r>
              <a:rPr lang="ru-RU" sz="2000" dirty="0" smtClean="0">
                <a:latin typeface="Times New Roman"/>
                <a:ea typeface="Calibri"/>
              </a:rPr>
              <a:t>деятельности </a:t>
            </a:r>
            <a:br>
              <a:rPr lang="ru-RU" sz="2000" dirty="0" smtClean="0">
                <a:latin typeface="Times New Roman"/>
                <a:ea typeface="Calibri"/>
              </a:rPr>
            </a:br>
            <a:r>
              <a:rPr lang="ru-RU" sz="2000" dirty="0" smtClean="0">
                <a:latin typeface="Times New Roman"/>
                <a:ea typeface="Calibri"/>
              </a:rPr>
              <a:t>(</a:t>
            </a:r>
            <a:r>
              <a:rPr lang="ru-RU" sz="2000" b="1" i="1" dirty="0" smtClean="0">
                <a:latin typeface="Times New Roman"/>
                <a:ea typeface="Calibri"/>
              </a:rPr>
              <a:t>4 позиция</a:t>
            </a:r>
            <a:r>
              <a:rPr lang="ru-RU" sz="2000" dirty="0" smtClean="0">
                <a:latin typeface="Times New Roman"/>
                <a:ea typeface="Calibri"/>
              </a:rPr>
              <a:t>)</a:t>
            </a:r>
            <a:br>
              <a:rPr lang="ru-RU" sz="2000" dirty="0" smtClean="0">
                <a:latin typeface="Times New Roman"/>
                <a:ea typeface="Calibri"/>
              </a:rPr>
            </a:br>
            <a:r>
              <a:rPr lang="ru-RU" sz="2000" dirty="0" smtClean="0">
                <a:latin typeface="Times New Roman"/>
                <a:ea typeface="Calibri"/>
              </a:rPr>
              <a:t/>
            </a:r>
            <a:br>
              <a:rPr lang="ru-RU" sz="2000" dirty="0" smtClean="0">
                <a:latin typeface="Times New Roman"/>
                <a:ea typeface="Calibri"/>
              </a:rPr>
            </a:br>
            <a:r>
              <a:rPr lang="ru-RU" sz="2000" dirty="0" smtClean="0">
                <a:latin typeface="Times New Roman"/>
                <a:ea typeface="Calibri"/>
              </a:rPr>
              <a:t>1. Обучение технологии экспертной деятельности (региональная программа, муниципальная программа)</a:t>
            </a:r>
            <a:br>
              <a:rPr lang="ru-RU" sz="2000" dirty="0" smtClean="0">
                <a:latin typeface="Times New Roman"/>
                <a:ea typeface="Calibri"/>
              </a:rPr>
            </a:br>
            <a:r>
              <a:rPr lang="ru-RU" sz="2000" dirty="0">
                <a:latin typeface="Times New Roman"/>
                <a:ea typeface="Calibri"/>
              </a:rPr>
              <a:t/>
            </a:r>
            <a:br>
              <a:rPr lang="ru-RU" sz="2000" dirty="0">
                <a:latin typeface="Times New Roman"/>
                <a:ea typeface="Calibri"/>
              </a:rPr>
            </a:br>
            <a:r>
              <a:rPr lang="ru-RU" sz="2000" dirty="0" smtClean="0">
                <a:latin typeface="Times New Roman"/>
                <a:ea typeface="Calibri"/>
              </a:rPr>
              <a:t>2. Создание документации по экспертной деятельности – нормативной, экспертные листы, </a:t>
            </a:r>
            <a:r>
              <a:rPr lang="ru-RU" sz="2000" dirty="0" err="1" smtClean="0">
                <a:latin typeface="Times New Roman"/>
                <a:ea typeface="Calibri"/>
              </a:rPr>
              <a:t>критериальная</a:t>
            </a:r>
            <a:r>
              <a:rPr lang="ru-RU" sz="2000" dirty="0" smtClean="0">
                <a:latin typeface="Times New Roman"/>
                <a:ea typeface="Calibri"/>
              </a:rPr>
              <a:t> база, отчеты, анализы и т.д.</a:t>
            </a:r>
            <a:br>
              <a:rPr lang="ru-RU" sz="2000" dirty="0" smtClean="0">
                <a:latin typeface="Times New Roman"/>
                <a:ea typeface="Calibri"/>
              </a:rPr>
            </a:br>
            <a:r>
              <a:rPr lang="ru-RU" sz="2000" dirty="0">
                <a:latin typeface="Times New Roman"/>
                <a:ea typeface="Calibri"/>
              </a:rPr>
              <a:t/>
            </a:r>
            <a:br>
              <a:rPr lang="ru-RU" sz="2000" dirty="0">
                <a:latin typeface="Times New Roman"/>
                <a:ea typeface="Calibri"/>
              </a:rPr>
            </a:br>
            <a:r>
              <a:rPr lang="ru-RU" sz="2000" dirty="0" smtClean="0">
                <a:latin typeface="Times New Roman"/>
                <a:ea typeface="Calibri"/>
              </a:rPr>
              <a:t>3. Проведение серии обучающих семинаров или семинарских часов в рамках семинаров по организации, проведению, использованию результатов экспертной деятельности</a:t>
            </a:r>
            <a:br>
              <a:rPr lang="ru-RU" sz="2000" dirty="0" smtClean="0">
                <a:latin typeface="Times New Roman"/>
                <a:ea typeface="Calibri"/>
              </a:rPr>
            </a:br>
            <a:r>
              <a:rPr lang="ru-RU" sz="2000" dirty="0">
                <a:latin typeface="Times New Roman"/>
                <a:ea typeface="Calibri"/>
              </a:rPr>
              <a:t/>
            </a:r>
            <a:br>
              <a:rPr lang="ru-RU" sz="2000" dirty="0">
                <a:latin typeface="Times New Roman"/>
                <a:ea typeface="Calibri"/>
              </a:rPr>
            </a:br>
            <a:r>
              <a:rPr lang="ru-RU" sz="2000" dirty="0" smtClean="0">
                <a:latin typeface="Times New Roman"/>
                <a:ea typeface="Calibri"/>
              </a:rPr>
              <a:t>4. Проведение непосредственной экспертизы методической деятельности педагога, МО по выполнению программы перехода на стандарты второго поколения, экспертиза методического мастерства проведения уроков </a:t>
            </a:r>
            <a:r>
              <a:rPr lang="ru-RU" sz="2000" dirty="0" err="1" smtClean="0">
                <a:latin typeface="Times New Roman"/>
                <a:ea typeface="Calibri"/>
              </a:rPr>
              <a:t>деятельностного</a:t>
            </a:r>
            <a:r>
              <a:rPr lang="ru-RU" sz="2000" dirty="0" smtClean="0">
                <a:latin typeface="Times New Roman"/>
                <a:ea typeface="Calibri"/>
              </a:rPr>
              <a:t> подхода, выполнения программы образовательного учреждения по формированию УУД, воспитанию и социализации обучающихся и т.д.</a:t>
            </a:r>
            <a:br>
              <a:rPr lang="ru-RU" sz="2000" dirty="0" smtClean="0">
                <a:latin typeface="Times New Roman"/>
                <a:ea typeface="Calibri"/>
              </a:rPr>
            </a:br>
            <a:endParaRPr lang="ru-RU" sz="2000" dirty="0"/>
          </a:p>
        </p:txBody>
      </p:sp>
      <p:pic>
        <p:nvPicPr>
          <p:cNvPr id="8194"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251520"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37509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i="1" dirty="0" smtClean="0">
                <a:latin typeface="Times New Roman"/>
                <a:ea typeface="Calibri"/>
              </a:rPr>
              <a:t>Консультационное - </a:t>
            </a:r>
            <a:r>
              <a:rPr lang="ru-RU" sz="2000" dirty="0"/>
              <a:t>р</a:t>
            </a:r>
            <a:r>
              <a:rPr lang="ru-RU" sz="2000" dirty="0" smtClean="0"/>
              <a:t>азработка </a:t>
            </a:r>
            <a:r>
              <a:rPr lang="ru-RU" sz="2000" dirty="0"/>
              <a:t>и проведение консультаций по </a:t>
            </a:r>
            <a:r>
              <a:rPr lang="ru-RU" sz="2000" dirty="0" smtClean="0"/>
              <a:t>различным вопросам, связанным с переходом на стандарты второго поколения </a:t>
            </a:r>
            <a:r>
              <a:rPr lang="ru-RU" sz="2000" b="1" i="1" dirty="0" smtClean="0"/>
              <a:t>(5 позиция)</a:t>
            </a:r>
            <a:endParaRPr lang="ru-RU" sz="2000" b="1" i="1" dirty="0"/>
          </a:p>
        </p:txBody>
      </p:sp>
      <p:sp>
        <p:nvSpPr>
          <p:cNvPr id="3" name="Объект 2"/>
          <p:cNvSpPr>
            <a:spLocks noGrp="1"/>
          </p:cNvSpPr>
          <p:nvPr>
            <p:ph sz="quarter" idx="1"/>
          </p:nvPr>
        </p:nvSpPr>
        <p:spPr/>
        <p:txBody>
          <a:bodyPr>
            <a:normAutofit fontScale="77500" lnSpcReduction="20000"/>
          </a:bodyPr>
          <a:lstStyle/>
          <a:p>
            <a:r>
              <a:rPr lang="ru-RU" dirty="0" smtClean="0"/>
              <a:t>Проведение консультаций по всем вопросам перечисленным выше, а также </a:t>
            </a:r>
          </a:p>
          <a:p>
            <a:r>
              <a:rPr lang="ru-RU" dirty="0" smtClean="0"/>
              <a:t>по вопросам оснащения кабинета химии в соответствии требований ФГОС</a:t>
            </a:r>
          </a:p>
          <a:p>
            <a:r>
              <a:rPr lang="ru-RU" dirty="0" smtClean="0"/>
              <a:t>соблюдению санитарно-гигиенических  требований в кабинете химии при организации учебной и </a:t>
            </a:r>
            <a:r>
              <a:rPr lang="ru-RU" dirty="0" err="1" smtClean="0"/>
              <a:t>внеучебной</a:t>
            </a:r>
            <a:r>
              <a:rPr lang="ru-RU" dirty="0" smtClean="0"/>
              <a:t> работы </a:t>
            </a:r>
          </a:p>
          <a:p>
            <a:r>
              <a:rPr lang="ru-RU" dirty="0" smtClean="0"/>
              <a:t>формированию учебно-методических комплектов, реализующих требования ФГОС</a:t>
            </a:r>
          </a:p>
          <a:p>
            <a:r>
              <a:rPr lang="ru-RU" dirty="0"/>
              <a:t>р</a:t>
            </a:r>
            <a:r>
              <a:rPr lang="ru-RU" dirty="0" smtClean="0"/>
              <a:t>азработки пакета диагностических материалов</a:t>
            </a:r>
          </a:p>
          <a:p>
            <a:r>
              <a:rPr lang="ru-RU" dirty="0"/>
              <a:t>р</a:t>
            </a:r>
            <a:r>
              <a:rPr lang="ru-RU" dirty="0" smtClean="0"/>
              <a:t>азработка пакета дидактических материалов</a:t>
            </a:r>
          </a:p>
          <a:p>
            <a:r>
              <a:rPr lang="ru-RU" dirty="0"/>
              <a:t>ф</a:t>
            </a:r>
            <a:r>
              <a:rPr lang="ru-RU" dirty="0" smtClean="0"/>
              <a:t>ормирования содержательной части образовательной программы ОУ </a:t>
            </a:r>
          </a:p>
          <a:p>
            <a:r>
              <a:rPr lang="ru-RU" dirty="0" smtClean="0"/>
              <a:t>рабочей программы педагога</a:t>
            </a:r>
          </a:p>
          <a:p>
            <a:r>
              <a:rPr lang="ru-RU" dirty="0"/>
              <a:t>ф</a:t>
            </a:r>
            <a:r>
              <a:rPr lang="ru-RU" dirty="0" smtClean="0"/>
              <a:t>ормам, методам и технологиям обучения и воспитания</a:t>
            </a:r>
          </a:p>
          <a:p>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00407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b="1" i="1" dirty="0">
                <a:solidFill>
                  <a:srgbClr val="696464"/>
                </a:solidFill>
                <a:latin typeface="Times New Roman"/>
                <a:ea typeface="Calibri"/>
              </a:rPr>
              <a:t>Консультационное - </a:t>
            </a:r>
            <a:r>
              <a:rPr lang="ru-RU" sz="2000" dirty="0">
                <a:solidFill>
                  <a:srgbClr val="696464"/>
                </a:solidFill>
              </a:rPr>
              <a:t>разработка и проведение консультаций по различным вопросам, связанным с переходом на стандарты второго </a:t>
            </a:r>
            <a:r>
              <a:rPr lang="ru-RU" sz="2000" dirty="0" smtClean="0">
                <a:solidFill>
                  <a:srgbClr val="696464"/>
                </a:solidFill>
              </a:rPr>
              <a:t>поколения (</a:t>
            </a:r>
            <a:r>
              <a:rPr lang="ru-RU" sz="2000" b="1" i="1" dirty="0" smtClean="0">
                <a:solidFill>
                  <a:srgbClr val="696464"/>
                </a:solidFill>
              </a:rPr>
              <a:t>6 позиция</a:t>
            </a:r>
            <a:r>
              <a:rPr lang="ru-RU" sz="2000" dirty="0" smtClean="0">
                <a:solidFill>
                  <a:srgbClr val="696464"/>
                </a:solidFill>
              </a:rPr>
              <a:t>)</a:t>
            </a:r>
            <a:endParaRPr lang="ru-RU" dirty="0"/>
          </a:p>
        </p:txBody>
      </p:sp>
      <p:sp>
        <p:nvSpPr>
          <p:cNvPr id="3" name="Объект 2"/>
          <p:cNvSpPr>
            <a:spLocks noGrp="1"/>
          </p:cNvSpPr>
          <p:nvPr>
            <p:ph sz="quarter" idx="1"/>
          </p:nvPr>
        </p:nvSpPr>
        <p:spPr/>
        <p:txBody>
          <a:bodyPr>
            <a:normAutofit/>
          </a:bodyPr>
          <a:lstStyle/>
          <a:p>
            <a:pPr marL="0" indent="0">
              <a:buNone/>
            </a:pPr>
            <a:r>
              <a:rPr lang="ru-RU" sz="2400" dirty="0" smtClean="0"/>
              <a:t>Формы работы:</a:t>
            </a:r>
          </a:p>
          <a:p>
            <a:r>
              <a:rPr lang="ru-RU" sz="2400" dirty="0" smtClean="0">
                <a:latin typeface="Times New Roman" pitchFamily="18" charset="0"/>
                <a:cs typeface="Times New Roman" pitchFamily="18" charset="0"/>
              </a:rPr>
              <a:t>Консультации, в том числе дистанционные</a:t>
            </a:r>
          </a:p>
          <a:p>
            <a:r>
              <a:rPr lang="ru-RU" sz="2400" dirty="0" smtClean="0">
                <a:latin typeface="Times New Roman" pitchFamily="18" charset="0"/>
                <a:cs typeface="Times New Roman" pitchFamily="18" charset="0"/>
              </a:rPr>
              <a:t>Встреча за круглым столом</a:t>
            </a:r>
          </a:p>
          <a:p>
            <a:r>
              <a:rPr lang="ru-RU" sz="2400" dirty="0" err="1" smtClean="0">
                <a:latin typeface="Times New Roman" pitchFamily="18" charset="0"/>
                <a:cs typeface="Times New Roman" pitchFamily="18" charset="0"/>
              </a:rPr>
              <a:t>Тьюторская</a:t>
            </a:r>
            <a:r>
              <a:rPr lang="ru-RU" sz="2400" dirty="0" smtClean="0">
                <a:latin typeface="Times New Roman" pitchFamily="18" charset="0"/>
                <a:cs typeface="Times New Roman" pitchFamily="18" charset="0"/>
              </a:rPr>
              <a:t> поддержка</a:t>
            </a:r>
          </a:p>
          <a:p>
            <a:r>
              <a:rPr lang="ru-RU" sz="2400" dirty="0" smtClean="0">
                <a:latin typeface="Times New Roman" pitchFamily="18" charset="0"/>
                <a:ea typeface="Times New Roman"/>
                <a:cs typeface="Times New Roman" pitchFamily="18" charset="0"/>
              </a:rPr>
              <a:t>Стажировки </a:t>
            </a:r>
            <a:r>
              <a:rPr lang="ru-RU" sz="2400" dirty="0">
                <a:latin typeface="Times New Roman" pitchFamily="18" charset="0"/>
                <a:ea typeface="Times New Roman"/>
                <a:cs typeface="Times New Roman" pitchFamily="18" charset="0"/>
              </a:rPr>
              <a:t>и практикумы на рабочем </a:t>
            </a:r>
            <a:r>
              <a:rPr lang="ru-RU" sz="2400" dirty="0" smtClean="0">
                <a:latin typeface="Times New Roman" pitchFamily="18" charset="0"/>
                <a:ea typeface="Times New Roman"/>
                <a:cs typeface="Times New Roman" pitchFamily="18" charset="0"/>
              </a:rPr>
              <a:t>месте</a:t>
            </a:r>
          </a:p>
          <a:p>
            <a:pPr marL="0" indent="0">
              <a:buNone/>
            </a:pPr>
            <a:r>
              <a:rPr lang="ru-RU" sz="2400" dirty="0" smtClean="0">
                <a:latin typeface="Times New Roman" pitchFamily="18" charset="0"/>
                <a:cs typeface="Times New Roman" pitchFamily="18" charset="0"/>
              </a:rPr>
              <a:t>Каждая консультация должна иметь обратную связь</a:t>
            </a:r>
          </a:p>
          <a:p>
            <a:pPr marL="0" indent="0">
              <a:buNone/>
            </a:pPr>
            <a:endParaRPr lang="ru-RU" sz="2400" dirty="0" smtClean="0">
              <a:latin typeface="Times New Roman" pitchFamily="18" charset="0"/>
              <a:cs typeface="Times New Roman" pitchFamily="18" charset="0"/>
            </a:endParaRPr>
          </a:p>
          <a:p>
            <a:endParaRPr lang="ru-RU" sz="2400" dirty="0" smtClean="0"/>
          </a:p>
          <a:p>
            <a:endParaRPr lang="ru-RU" sz="24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03881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i="1" dirty="0" smtClean="0"/>
              <a:t>Управленческое</a:t>
            </a:r>
            <a:r>
              <a:rPr lang="ru-RU" sz="2000" i="1" dirty="0" smtClean="0"/>
              <a:t> - </a:t>
            </a:r>
            <a:r>
              <a:rPr lang="ru-RU" sz="2000" dirty="0" smtClean="0">
                <a:latin typeface="Times New Roman"/>
              </a:rPr>
              <a:t>у</a:t>
            </a:r>
            <a:r>
              <a:rPr lang="ru-RU" sz="2000" dirty="0" smtClean="0">
                <a:latin typeface="Times New Roman"/>
                <a:ea typeface="Calibri"/>
              </a:rPr>
              <a:t>правление (участие) разработкой </a:t>
            </a:r>
            <a:r>
              <a:rPr lang="ru-RU" sz="2000" dirty="0">
                <a:latin typeface="Times New Roman"/>
                <a:ea typeface="Calibri"/>
              </a:rPr>
              <a:t>и реализацией </a:t>
            </a:r>
            <a:r>
              <a:rPr lang="ru-RU" sz="2000" dirty="0" smtClean="0">
                <a:latin typeface="Times New Roman"/>
                <a:ea typeface="Calibri"/>
              </a:rPr>
              <a:t>программ </a:t>
            </a:r>
            <a:r>
              <a:rPr lang="ru-RU" sz="2000" dirty="0">
                <a:latin typeface="Times New Roman"/>
                <a:ea typeface="Calibri"/>
              </a:rPr>
              <a:t>и </a:t>
            </a:r>
            <a:r>
              <a:rPr lang="ru-RU" sz="2000" dirty="0" smtClean="0">
                <a:latin typeface="Times New Roman"/>
                <a:ea typeface="Calibri"/>
              </a:rPr>
              <a:t>проектов, связанных с переходом на ФГОС ОО </a:t>
            </a:r>
            <a:br>
              <a:rPr lang="ru-RU" sz="2000" dirty="0" smtClean="0">
                <a:latin typeface="Times New Roman"/>
                <a:ea typeface="Calibri"/>
              </a:rPr>
            </a:br>
            <a:r>
              <a:rPr lang="ru-RU" sz="2000" dirty="0" smtClean="0">
                <a:latin typeface="Times New Roman"/>
                <a:ea typeface="Calibri"/>
              </a:rPr>
              <a:t>(</a:t>
            </a:r>
            <a:r>
              <a:rPr lang="ru-RU" sz="2000" b="1" i="1" dirty="0">
                <a:latin typeface="Times New Roman"/>
                <a:ea typeface="Calibri"/>
              </a:rPr>
              <a:t>7</a:t>
            </a:r>
            <a:r>
              <a:rPr lang="ru-RU" sz="2000" b="1" i="1" dirty="0" smtClean="0">
                <a:latin typeface="Times New Roman"/>
                <a:ea typeface="Calibri"/>
              </a:rPr>
              <a:t> позиция</a:t>
            </a:r>
            <a:r>
              <a:rPr lang="ru-RU" sz="2000" dirty="0" smtClean="0">
                <a:latin typeface="Times New Roman"/>
                <a:ea typeface="Calibri"/>
              </a:rPr>
              <a:t>)</a:t>
            </a:r>
            <a:endParaRPr lang="ru-RU" sz="2000" i="1" dirty="0"/>
          </a:p>
        </p:txBody>
      </p:sp>
      <p:sp>
        <p:nvSpPr>
          <p:cNvPr id="3" name="Объект 2"/>
          <p:cNvSpPr>
            <a:spLocks noGrp="1"/>
          </p:cNvSpPr>
          <p:nvPr>
            <p:ph sz="quarter" idx="1"/>
          </p:nvPr>
        </p:nvSpPr>
        <p:spPr/>
        <p:txBody>
          <a:bodyPr>
            <a:normAutofit/>
          </a:bodyPr>
          <a:lstStyle/>
          <a:p>
            <a:endParaRPr lang="ru-RU" sz="2000" dirty="0" smtClean="0"/>
          </a:p>
          <a:p>
            <a:endParaRPr lang="ru-RU" sz="2000" dirty="0"/>
          </a:p>
          <a:p>
            <a:r>
              <a:rPr lang="ru-RU" sz="2000" dirty="0" smtClean="0"/>
              <a:t>Программы и проекты собственной методической деятельности</a:t>
            </a:r>
          </a:p>
          <a:p>
            <a:r>
              <a:rPr lang="ru-RU" sz="2000" dirty="0" smtClean="0"/>
              <a:t>Программы и проекты на уровне МО школы</a:t>
            </a:r>
          </a:p>
          <a:p>
            <a:r>
              <a:rPr lang="ru-RU" sz="2000" dirty="0" smtClean="0"/>
              <a:t>Программы и проекты на уровне образовательного учреждения</a:t>
            </a:r>
          </a:p>
          <a:p>
            <a:r>
              <a:rPr lang="ru-RU" sz="2000" dirty="0" smtClean="0"/>
              <a:t>Программы и проекты на уровне муниципального методического объединения</a:t>
            </a:r>
          </a:p>
          <a:p>
            <a:r>
              <a:rPr lang="ru-RU" sz="2000" dirty="0" smtClean="0"/>
              <a:t>Программы и проекты на уровне региона</a:t>
            </a:r>
          </a:p>
          <a:p>
            <a:r>
              <a:rPr lang="ru-RU" sz="2000" dirty="0" smtClean="0"/>
              <a:t>Программы и проекты на уровне РФ</a:t>
            </a:r>
            <a:endParaRPr lang="ru-RU" sz="2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90682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i="1" dirty="0" smtClean="0"/>
              <a:t>Экспериментальное - </a:t>
            </a:r>
            <a:r>
              <a:rPr lang="ru-RU" sz="2400" dirty="0" smtClean="0">
                <a:latin typeface="Times New Roman"/>
              </a:rPr>
              <a:t>м</a:t>
            </a:r>
            <a:r>
              <a:rPr lang="ru-RU" sz="2400" dirty="0" smtClean="0">
                <a:latin typeface="Times New Roman"/>
                <a:ea typeface="Calibri"/>
              </a:rPr>
              <a:t>етодическое </a:t>
            </a:r>
            <a:r>
              <a:rPr lang="ru-RU" sz="2400" dirty="0">
                <a:latin typeface="Times New Roman"/>
                <a:ea typeface="Calibri"/>
              </a:rPr>
              <a:t>сопровождение научно – экспериментальной и исследовательской </a:t>
            </a:r>
            <a:r>
              <a:rPr lang="ru-RU" sz="2400" dirty="0" smtClean="0">
                <a:latin typeface="Times New Roman"/>
                <a:ea typeface="Calibri"/>
              </a:rPr>
              <a:t>деятельности </a:t>
            </a:r>
            <a:br>
              <a:rPr lang="ru-RU" sz="2400" dirty="0" smtClean="0">
                <a:latin typeface="Times New Roman"/>
                <a:ea typeface="Calibri"/>
              </a:rPr>
            </a:br>
            <a:r>
              <a:rPr lang="ru-RU" sz="2400" dirty="0" smtClean="0">
                <a:latin typeface="Times New Roman"/>
                <a:ea typeface="Calibri"/>
              </a:rPr>
              <a:t>(</a:t>
            </a:r>
            <a:r>
              <a:rPr lang="ru-RU" sz="2400" b="1" i="1" dirty="0" smtClean="0">
                <a:latin typeface="Times New Roman"/>
                <a:ea typeface="Calibri"/>
              </a:rPr>
              <a:t>8 позиция</a:t>
            </a:r>
            <a:r>
              <a:rPr lang="ru-RU" sz="2400" dirty="0" smtClean="0">
                <a:latin typeface="Times New Roman"/>
                <a:ea typeface="Calibri"/>
              </a:rPr>
              <a:t>)</a:t>
            </a:r>
            <a:endParaRPr lang="ru-RU" sz="2400" b="1" i="1" dirty="0"/>
          </a:p>
        </p:txBody>
      </p:sp>
      <p:sp>
        <p:nvSpPr>
          <p:cNvPr id="3" name="Объект 2"/>
          <p:cNvSpPr>
            <a:spLocks noGrp="1"/>
          </p:cNvSpPr>
          <p:nvPr>
            <p:ph sz="quarter" idx="1"/>
          </p:nvPr>
        </p:nvSpPr>
        <p:spPr/>
        <p:txBody>
          <a:bodyPr>
            <a:normAutofit/>
          </a:bodyPr>
          <a:lstStyle/>
          <a:p>
            <a:pPr marL="0" indent="0">
              <a:buNone/>
            </a:pPr>
            <a:r>
              <a:rPr lang="ru-RU" sz="2000" dirty="0" smtClean="0"/>
              <a:t>Мотивация к экспериментальной деятельности:</a:t>
            </a:r>
          </a:p>
          <a:p>
            <a:r>
              <a:rPr lang="ru-RU" sz="2000" dirty="0" smtClean="0"/>
              <a:t>Повышение профессионального мастерства</a:t>
            </a:r>
          </a:p>
          <a:p>
            <a:r>
              <a:rPr lang="ru-RU" sz="2000" dirty="0" smtClean="0"/>
              <a:t>Распространение собственного педагогического опыта</a:t>
            </a:r>
          </a:p>
          <a:p>
            <a:r>
              <a:rPr lang="ru-RU" sz="2000" dirty="0" smtClean="0"/>
              <a:t>Совершенствование форм и методов работы</a:t>
            </a:r>
          </a:p>
          <a:p>
            <a:r>
              <a:rPr lang="ru-RU" sz="2000" dirty="0" smtClean="0"/>
              <a:t>Участие в </a:t>
            </a:r>
            <a:r>
              <a:rPr lang="ru-RU" sz="2000" smtClean="0"/>
              <a:t>инновационном процессе</a:t>
            </a:r>
            <a:endParaRPr lang="ru-RU" sz="2000" dirty="0" smtClean="0"/>
          </a:p>
          <a:p>
            <a:endParaRPr lang="ru-RU" sz="2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85780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i="1" dirty="0" smtClean="0"/>
              <a:t>Организационно-методическое - </a:t>
            </a:r>
            <a:r>
              <a:rPr lang="ru-RU" sz="2400" dirty="0" smtClean="0">
                <a:latin typeface="Times New Roman"/>
              </a:rPr>
              <a:t>у</a:t>
            </a:r>
            <a:r>
              <a:rPr lang="ru-RU" sz="2400" dirty="0" smtClean="0">
                <a:latin typeface="Times New Roman"/>
                <a:ea typeface="Calibri"/>
              </a:rPr>
              <a:t>частие </a:t>
            </a:r>
            <a:r>
              <a:rPr lang="ru-RU" sz="2400" dirty="0">
                <a:latin typeface="Times New Roman"/>
                <a:ea typeface="Calibri"/>
              </a:rPr>
              <a:t>в </a:t>
            </a:r>
            <a:r>
              <a:rPr lang="ru-RU" sz="2400" dirty="0" smtClean="0">
                <a:latin typeface="Times New Roman"/>
                <a:ea typeface="Calibri"/>
              </a:rPr>
              <a:t>конкурсах различных уровней по </a:t>
            </a:r>
            <a:r>
              <a:rPr lang="ru-RU" sz="2400" dirty="0">
                <a:latin typeface="Times New Roman"/>
                <a:ea typeface="Calibri"/>
              </a:rPr>
              <a:t>методической </a:t>
            </a:r>
            <a:r>
              <a:rPr lang="ru-RU" sz="2400" dirty="0" smtClean="0">
                <a:latin typeface="Times New Roman"/>
                <a:ea typeface="Calibri"/>
              </a:rPr>
              <a:t>работе, </a:t>
            </a:r>
            <a:r>
              <a:rPr lang="ru-RU" sz="2400" dirty="0">
                <a:latin typeface="Times New Roman"/>
                <a:ea typeface="Calibri"/>
              </a:rPr>
              <a:t>взаимодействие и координация методической деятельности</a:t>
            </a:r>
            <a:r>
              <a:rPr lang="ru-RU" sz="2400" dirty="0" smtClean="0">
                <a:latin typeface="Times New Roman"/>
                <a:ea typeface="Calibri"/>
              </a:rPr>
              <a:t> (</a:t>
            </a:r>
            <a:r>
              <a:rPr lang="ru-RU" sz="2400" b="1" i="1" dirty="0" smtClean="0">
                <a:latin typeface="Times New Roman"/>
                <a:ea typeface="Calibri"/>
              </a:rPr>
              <a:t>9 позиция</a:t>
            </a:r>
            <a:r>
              <a:rPr lang="ru-RU" sz="2400" dirty="0" smtClean="0">
                <a:latin typeface="Times New Roman"/>
                <a:ea typeface="Calibri"/>
              </a:rPr>
              <a:t>)</a:t>
            </a:r>
            <a:endParaRPr lang="ru-RU" sz="2400" b="1" i="1" dirty="0"/>
          </a:p>
        </p:txBody>
      </p:sp>
      <p:sp>
        <p:nvSpPr>
          <p:cNvPr id="3" name="Объект 2"/>
          <p:cNvSpPr>
            <a:spLocks noGrp="1"/>
          </p:cNvSpPr>
          <p:nvPr>
            <p:ph sz="quarter" idx="1"/>
          </p:nvPr>
        </p:nvSpPr>
        <p:spPr/>
        <p:txBody>
          <a:bodyPr/>
          <a:lstStyle/>
          <a:p>
            <a:r>
              <a:rPr lang="ru-RU" sz="2800" dirty="0">
                <a:latin typeface="Times New Roman"/>
                <a:ea typeface="Calibri"/>
              </a:rPr>
              <a:t>подготовка конкурсных </a:t>
            </a:r>
            <a:r>
              <a:rPr lang="ru-RU" sz="2800" dirty="0" smtClean="0">
                <a:latin typeface="Times New Roman"/>
                <a:ea typeface="Calibri"/>
              </a:rPr>
              <a:t>материалов</a:t>
            </a:r>
          </a:p>
          <a:p>
            <a:r>
              <a:rPr lang="ru-RU" sz="2800" dirty="0">
                <a:latin typeface="Times New Roman"/>
                <a:ea typeface="Calibri"/>
              </a:rPr>
              <a:t>м</a:t>
            </a:r>
            <a:r>
              <a:rPr lang="ru-RU" sz="2800" dirty="0" smtClean="0">
                <a:latin typeface="Times New Roman"/>
                <a:ea typeface="Calibri"/>
              </a:rPr>
              <a:t>етодическое сопровождение </a:t>
            </a:r>
            <a:r>
              <a:rPr lang="ru-RU" sz="2800" dirty="0">
                <a:latin typeface="Times New Roman"/>
                <a:ea typeface="Calibri"/>
              </a:rPr>
              <a:t>педагогических </a:t>
            </a:r>
            <a:r>
              <a:rPr lang="ru-RU" sz="2800" dirty="0" smtClean="0">
                <a:latin typeface="Times New Roman"/>
                <a:ea typeface="Calibri"/>
              </a:rPr>
              <a:t>работников</a:t>
            </a:r>
          </a:p>
          <a:p>
            <a:r>
              <a:rPr lang="ru-RU" sz="2800" dirty="0">
                <a:latin typeface="Times New Roman"/>
              </a:rPr>
              <a:t>т</a:t>
            </a:r>
            <a:r>
              <a:rPr lang="ru-RU" sz="2800" dirty="0" smtClean="0">
                <a:latin typeface="Times New Roman"/>
              </a:rPr>
              <a:t>рансляция педагогического опыта</a:t>
            </a:r>
          </a:p>
          <a:p>
            <a:r>
              <a:rPr lang="ru-RU" sz="2800" dirty="0">
                <a:latin typeface="Times New Roman"/>
              </a:rPr>
              <a:t>в</a:t>
            </a:r>
            <a:r>
              <a:rPr lang="ru-RU" sz="2800" dirty="0" smtClean="0">
                <a:latin typeface="Times New Roman"/>
              </a:rPr>
              <a:t>заимодействие методической деятельности различных уровней по основным вопросам организации перехода на стандарты второго поколения</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06871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28662" y="457200"/>
            <a:ext cx="7603778" cy="5715000"/>
          </a:xfrm>
        </p:spPr>
        <p:txBody>
          <a:bodyPr/>
          <a:lstStyle/>
          <a:p>
            <a:pPr algn="l"/>
            <a:r>
              <a:rPr lang="ru-RU" dirty="0" smtClean="0">
                <a:solidFill>
                  <a:srgbClr val="007033"/>
                </a:solidFill>
              </a:rPr>
              <a:t/>
            </a:r>
            <a:br>
              <a:rPr lang="ru-RU" dirty="0" smtClean="0">
                <a:solidFill>
                  <a:srgbClr val="007033"/>
                </a:solidFill>
              </a:rPr>
            </a:br>
            <a:r>
              <a:rPr lang="ru-RU" dirty="0" smtClean="0">
                <a:solidFill>
                  <a:srgbClr val="007033"/>
                </a:solidFill>
              </a:rPr>
              <a:t>Тема: </a:t>
            </a:r>
            <a:r>
              <a:rPr lang="ru-RU" u="sng" dirty="0" smtClean="0">
                <a:solidFill>
                  <a:srgbClr val="007033"/>
                </a:solidFill>
              </a:rPr>
              <a:t>Формирование программы организации деятельности методических объединений учителей химии на период перехода на </a:t>
            </a:r>
            <a:r>
              <a:rPr lang="ru-RU" u="sng" dirty="0" err="1" smtClean="0">
                <a:solidFill>
                  <a:srgbClr val="007033"/>
                </a:solidFill>
              </a:rPr>
              <a:t>ФГОС</a:t>
            </a:r>
            <a:r>
              <a:rPr lang="ru-RU" u="sng" dirty="0" smtClean="0">
                <a:solidFill>
                  <a:srgbClr val="007033"/>
                </a:solidFill>
              </a:rPr>
              <a:t> </a:t>
            </a:r>
            <a:r>
              <a:rPr lang="ru-RU" u="sng" dirty="0" err="1" smtClean="0">
                <a:solidFill>
                  <a:srgbClr val="007033"/>
                </a:solidFill>
              </a:rPr>
              <a:t>ОО</a:t>
            </a:r>
            <a:endParaRPr lang="ru-RU" u="sng" dirty="0">
              <a:solidFill>
                <a:srgbClr val="007033"/>
              </a:solidFill>
            </a:endParaRPr>
          </a:p>
        </p:txBody>
      </p:sp>
      <p:sp>
        <p:nvSpPr>
          <p:cNvPr id="2" name="Объект 1"/>
          <p:cNvSpPr>
            <a:spLocks noGrp="1"/>
          </p:cNvSpPr>
          <p:nvPr>
            <p:ph sz="quarter" idx="1"/>
          </p:nvPr>
        </p:nvSpPr>
        <p:spPr>
          <a:xfrm>
            <a:off x="457200" y="457200"/>
            <a:ext cx="7139136" cy="5714999"/>
          </a:xfrm>
        </p:spPr>
        <p:txBody>
          <a:bodyPr>
            <a:normAutofit/>
          </a:bodyPr>
          <a:lstStyle/>
          <a:p>
            <a:pPr marL="0" indent="0" algn="just">
              <a:buNone/>
            </a:pPr>
            <a:r>
              <a:rPr lang="ru-RU" dirty="0">
                <a:solidFill>
                  <a:srgbClr val="007033"/>
                </a:solidFill>
                <a:ea typeface="Calibri"/>
                <a:cs typeface="Times New Roman"/>
              </a:rPr>
              <a:t/>
            </a:r>
            <a:br>
              <a:rPr lang="ru-RU" dirty="0">
                <a:solidFill>
                  <a:srgbClr val="007033"/>
                </a:solidFill>
                <a:ea typeface="Calibri"/>
                <a:cs typeface="Times New Roman"/>
              </a:rPr>
            </a:br>
            <a:endParaRPr lang="ru-RU"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4282" y="142852"/>
            <a:ext cx="714380" cy="6429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081575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i="1" kern="100" dirty="0">
                <a:latin typeface="Times New Roman"/>
                <a:ea typeface="Times New Roman"/>
                <a:cs typeface="Calibri"/>
              </a:rPr>
              <a:t>Какие же основные трудности испытывают педагоги при переходе на ФГОС?</a:t>
            </a:r>
            <a:r>
              <a:rPr lang="ru-RU" sz="2400" b="1" i="1" dirty="0">
                <a:ea typeface="Times New Roman"/>
                <a:cs typeface="Calibri"/>
              </a:rPr>
              <a:t/>
            </a:r>
            <a:br>
              <a:rPr lang="ru-RU" sz="2400" b="1" i="1" dirty="0">
                <a:ea typeface="Times New Roman"/>
                <a:cs typeface="Calibri"/>
              </a:rPr>
            </a:br>
            <a:endParaRPr lang="ru-RU" sz="2400" b="1" i="1" dirty="0"/>
          </a:p>
        </p:txBody>
      </p:sp>
      <p:sp>
        <p:nvSpPr>
          <p:cNvPr id="3" name="Объект 2"/>
          <p:cNvSpPr>
            <a:spLocks noGrp="1"/>
          </p:cNvSpPr>
          <p:nvPr>
            <p:ph sz="quarter" idx="1"/>
          </p:nvPr>
        </p:nvSpPr>
        <p:spPr/>
        <p:txBody>
          <a:bodyPr>
            <a:normAutofit fontScale="77500" lnSpcReduction="20000"/>
          </a:bodyPr>
          <a:lstStyle/>
          <a:p>
            <a:pPr marL="342900" lvl="0" indent="-342900" algn="just">
              <a:spcAft>
                <a:spcPts val="0"/>
              </a:spcAft>
              <a:buFont typeface="Symbol"/>
              <a:buChar char=""/>
            </a:pPr>
            <a:r>
              <a:rPr lang="ru-RU" sz="2800" dirty="0" smtClean="0">
                <a:solidFill>
                  <a:srgbClr val="000000"/>
                </a:solidFill>
                <a:latin typeface="Times New Roman"/>
                <a:ea typeface="Calibri"/>
              </a:rPr>
              <a:t>упрощенное</a:t>
            </a:r>
            <a:r>
              <a:rPr lang="ru-RU" sz="2800" dirty="0">
                <a:solidFill>
                  <a:srgbClr val="000000"/>
                </a:solidFill>
                <a:latin typeface="Times New Roman"/>
                <a:ea typeface="Calibri"/>
              </a:rPr>
              <a:t>, бытовое понимание сущности и технологии реализации системно-</a:t>
            </a:r>
            <a:r>
              <a:rPr lang="ru-RU" sz="2800" dirty="0" err="1">
                <a:solidFill>
                  <a:srgbClr val="000000"/>
                </a:solidFill>
                <a:latin typeface="Times New Roman"/>
                <a:ea typeface="Calibri"/>
              </a:rPr>
              <a:t>деятельностного</a:t>
            </a:r>
            <a:r>
              <a:rPr lang="ru-RU" sz="2800" dirty="0">
                <a:solidFill>
                  <a:srgbClr val="000000"/>
                </a:solidFill>
                <a:latin typeface="Times New Roman"/>
                <a:ea typeface="Calibri"/>
              </a:rPr>
              <a:t> подхода – методологической основы стандарта;</a:t>
            </a:r>
            <a:endParaRPr lang="ru-RU" sz="2400" dirty="0">
              <a:solidFill>
                <a:srgbClr val="000000"/>
              </a:solidFill>
              <a:latin typeface="Lucida Sans Unicode"/>
              <a:ea typeface="Calibri"/>
            </a:endParaRPr>
          </a:p>
          <a:p>
            <a:pPr marL="342900" lvl="0" indent="-342900" algn="just">
              <a:spcAft>
                <a:spcPts val="0"/>
              </a:spcAft>
              <a:buFont typeface="Symbol"/>
              <a:buChar char=""/>
            </a:pPr>
            <a:r>
              <a:rPr lang="ru-RU" sz="2800" dirty="0">
                <a:solidFill>
                  <a:srgbClr val="000000"/>
                </a:solidFill>
                <a:latin typeface="Times New Roman"/>
                <a:ea typeface="Calibri"/>
              </a:rPr>
              <a:t>отсутствие опыта разработки программ отдельных учебных предметов;</a:t>
            </a:r>
            <a:endParaRPr lang="ru-RU" sz="2400" dirty="0">
              <a:solidFill>
                <a:srgbClr val="000000"/>
              </a:solidFill>
              <a:latin typeface="Lucida Sans Unicode"/>
              <a:ea typeface="Calibri"/>
            </a:endParaRPr>
          </a:p>
          <a:p>
            <a:pPr marL="342900" lvl="0" indent="-342900" algn="just">
              <a:spcAft>
                <a:spcPts val="0"/>
              </a:spcAft>
              <a:buFont typeface="Symbol"/>
              <a:buChar char=""/>
            </a:pPr>
            <a:r>
              <a:rPr lang="ru-RU" sz="2800" dirty="0">
                <a:solidFill>
                  <a:srgbClr val="000000"/>
                </a:solidFill>
                <a:latin typeface="Times New Roman"/>
                <a:ea typeface="Calibri"/>
              </a:rPr>
              <a:t>сложившаяся устойчивая методика проведения </a:t>
            </a:r>
            <a:r>
              <a:rPr lang="ru-RU" sz="2800" dirty="0" smtClean="0">
                <a:solidFill>
                  <a:srgbClr val="000000"/>
                </a:solidFill>
                <a:latin typeface="Times New Roman"/>
                <a:ea typeface="Calibri"/>
              </a:rPr>
              <a:t>урока;</a:t>
            </a:r>
          </a:p>
          <a:p>
            <a:pPr marL="342900" lvl="0" indent="-342900" algn="just">
              <a:spcAft>
                <a:spcPts val="0"/>
              </a:spcAft>
              <a:buFont typeface="Symbol"/>
              <a:buChar char=""/>
            </a:pPr>
            <a:r>
              <a:rPr lang="ru-RU" sz="2800" dirty="0" smtClean="0">
                <a:solidFill>
                  <a:srgbClr val="000000"/>
                </a:solidFill>
                <a:latin typeface="Times New Roman"/>
                <a:ea typeface="Calibri"/>
              </a:rPr>
              <a:t>необходимость </a:t>
            </a:r>
            <a:r>
              <a:rPr lang="ru-RU" sz="2800" dirty="0">
                <a:solidFill>
                  <a:srgbClr val="000000"/>
                </a:solidFill>
                <a:latin typeface="Times New Roman"/>
                <a:ea typeface="Calibri"/>
              </a:rPr>
              <a:t>отказа от поурочных разработок, накопившихся за многие годы; </a:t>
            </a:r>
            <a:endParaRPr lang="ru-RU" sz="2400" dirty="0">
              <a:solidFill>
                <a:srgbClr val="000000"/>
              </a:solidFill>
              <a:latin typeface="Lucida Sans Unicode"/>
              <a:ea typeface="Calibri"/>
            </a:endParaRPr>
          </a:p>
          <a:p>
            <a:pPr marL="342900" lvl="0" indent="-342900" algn="just">
              <a:spcAft>
                <a:spcPts val="0"/>
              </a:spcAft>
              <a:buFont typeface="Symbol"/>
              <a:buChar char=""/>
            </a:pPr>
            <a:r>
              <a:rPr lang="ru-RU" sz="2800" dirty="0">
                <a:solidFill>
                  <a:srgbClr val="000000"/>
                </a:solidFill>
                <a:latin typeface="Times New Roman"/>
                <a:ea typeface="Calibri"/>
              </a:rPr>
              <a:t>традиционный подход руководителей ОУ к анализу урока и стремление придерживаться старых подходов к оценке деятельности учителя;</a:t>
            </a:r>
            <a:endParaRPr lang="ru-RU" sz="2400" dirty="0">
              <a:solidFill>
                <a:srgbClr val="000000"/>
              </a:solidFill>
              <a:latin typeface="Lucida Sans Unicode"/>
              <a:ea typeface="Calibri"/>
            </a:endParaRPr>
          </a:p>
          <a:p>
            <a:r>
              <a:rPr lang="ru-RU" sz="2800" dirty="0">
                <a:latin typeface="Times New Roman"/>
                <a:ea typeface="Times New Roman"/>
              </a:rPr>
              <a:t>принципиальная новизна вопросов инструментально-методического обеспечения достижения и оценки планируемых результатов (личностных, </a:t>
            </a:r>
            <a:r>
              <a:rPr lang="ru-RU" sz="2800" dirty="0" err="1">
                <a:latin typeface="Times New Roman"/>
                <a:ea typeface="Times New Roman"/>
              </a:rPr>
              <a:t>метапредметных</a:t>
            </a:r>
            <a:r>
              <a:rPr lang="ru-RU" sz="2800" dirty="0">
                <a:latin typeface="Times New Roman"/>
                <a:ea typeface="Times New Roman"/>
              </a:rPr>
              <a:t> и предметных). </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82802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ru-RU" sz="2800" dirty="0">
                <a:latin typeface="Times New Roman"/>
                <a:ea typeface="Calibri"/>
              </a:rPr>
              <a:t>Приоритетными задачами, стоящими сегодня перед методическими </a:t>
            </a:r>
            <a:r>
              <a:rPr lang="ru-RU" sz="2800" dirty="0" err="1" smtClean="0">
                <a:latin typeface="Times New Roman"/>
                <a:ea typeface="Calibri"/>
              </a:rPr>
              <a:t>объединенниями</a:t>
            </a:r>
            <a:r>
              <a:rPr lang="ru-RU" sz="2800" dirty="0" smtClean="0">
                <a:latin typeface="Times New Roman"/>
                <a:ea typeface="Calibri"/>
              </a:rPr>
              <a:t> являются </a:t>
            </a:r>
            <a:r>
              <a:rPr lang="ru-RU" sz="2800" dirty="0">
                <a:latin typeface="Times New Roman"/>
                <a:ea typeface="Calibri"/>
              </a:rPr>
              <a:t>стимулирование позитивных изменений в образовании, развитие инновационных практик. </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11856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i="1" dirty="0" smtClean="0"/>
              <a:t>Основная задача</a:t>
            </a:r>
            <a:endParaRPr lang="ru-RU" sz="2400" b="1" i="1" dirty="0"/>
          </a:p>
        </p:txBody>
      </p:sp>
      <p:sp>
        <p:nvSpPr>
          <p:cNvPr id="3" name="Объект 2"/>
          <p:cNvSpPr>
            <a:spLocks noGrp="1"/>
          </p:cNvSpPr>
          <p:nvPr>
            <p:ph sz="quarter" idx="1"/>
          </p:nvPr>
        </p:nvSpPr>
        <p:spPr/>
        <p:txBody>
          <a:bodyPr>
            <a:normAutofit lnSpcReduction="10000"/>
          </a:bodyPr>
          <a:lstStyle/>
          <a:p>
            <a:r>
              <a:rPr lang="ru-RU" sz="2800" dirty="0">
                <a:latin typeface="Times New Roman"/>
                <a:ea typeface="Times New Roman"/>
                <a:cs typeface="Calibri"/>
              </a:rPr>
              <a:t>Методическое сопровождение сегодня требует внедрения </a:t>
            </a:r>
            <a:r>
              <a:rPr lang="ru-RU" sz="2800" dirty="0" err="1">
                <a:latin typeface="Times New Roman"/>
                <a:ea typeface="Times New Roman"/>
                <a:cs typeface="Calibri"/>
              </a:rPr>
              <a:t>деятельностных</a:t>
            </a:r>
            <a:r>
              <a:rPr lang="ru-RU" sz="2800" dirty="0">
                <a:latin typeface="Times New Roman"/>
                <a:ea typeface="Times New Roman"/>
                <a:cs typeface="Calibri"/>
              </a:rPr>
              <a:t> методов и технологий работы с педагогами, требует «погружения» педагога в новую образовательную </a:t>
            </a:r>
            <a:r>
              <a:rPr lang="ru-RU" sz="2800" dirty="0" smtClean="0">
                <a:latin typeface="Times New Roman"/>
                <a:ea typeface="Times New Roman"/>
                <a:cs typeface="Calibri"/>
              </a:rPr>
              <a:t>ситуацию</a:t>
            </a:r>
          </a:p>
          <a:p>
            <a:r>
              <a:rPr lang="ru-RU" sz="2800" dirty="0">
                <a:latin typeface="Times New Roman"/>
                <a:ea typeface="Times New Roman"/>
              </a:rPr>
              <a:t>Ожидаемый результат методической </a:t>
            </a:r>
            <a:r>
              <a:rPr lang="ru-RU" sz="2800" dirty="0" smtClean="0">
                <a:latin typeface="Times New Roman"/>
                <a:ea typeface="Times New Roman"/>
              </a:rPr>
              <a:t>деятельности </a:t>
            </a:r>
            <a:r>
              <a:rPr lang="ru-RU" sz="2800" dirty="0">
                <a:latin typeface="Times New Roman"/>
                <a:ea typeface="Times New Roman"/>
              </a:rPr>
              <a:t>– понимание и принятие педагогами новой парадигмы </a:t>
            </a:r>
            <a:r>
              <a:rPr lang="ru-RU" sz="2800" dirty="0" smtClean="0">
                <a:latin typeface="Times New Roman"/>
                <a:ea typeface="Times New Roman"/>
              </a:rPr>
              <a:t>образования</a:t>
            </a:r>
            <a:r>
              <a:rPr lang="ru-RU" sz="2800" dirty="0">
                <a:latin typeface="Times New Roman"/>
                <a:ea typeface="Times New Roman"/>
              </a:rPr>
              <a:t>, профессиональная готовность работников образования к изменениям, заявленным в требованиях ФГОС</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24972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lnSpc>
                <a:spcPct val="120000"/>
              </a:lnSpc>
              <a:spcBef>
                <a:spcPts val="0"/>
              </a:spcBef>
            </a:pPr>
            <a:r>
              <a:rPr lang="ru-RU" sz="2000" b="1" dirty="0">
                <a:latin typeface="Times New Roman"/>
                <a:ea typeface="Times New Roman"/>
              </a:rPr>
              <a:t>Единый квалификационный справочник</a:t>
            </a:r>
            <a:br>
              <a:rPr lang="ru-RU" sz="2000" b="1" dirty="0">
                <a:latin typeface="Times New Roman"/>
                <a:ea typeface="Times New Roman"/>
              </a:rPr>
            </a:br>
            <a:r>
              <a:rPr lang="ru-RU" sz="2000" b="1" dirty="0">
                <a:latin typeface="Times New Roman"/>
                <a:ea typeface="Times New Roman"/>
              </a:rPr>
              <a:t>должностей руководителей, специалистов и служащих</a:t>
            </a:r>
            <a:br>
              <a:rPr lang="ru-RU" sz="2000" b="1" dirty="0">
                <a:latin typeface="Times New Roman"/>
                <a:ea typeface="Times New Roman"/>
              </a:rPr>
            </a:br>
            <a:endParaRPr lang="ru-RU" sz="2000" dirty="0"/>
          </a:p>
        </p:txBody>
      </p:sp>
      <p:sp>
        <p:nvSpPr>
          <p:cNvPr id="3" name="Объект 2"/>
          <p:cNvSpPr>
            <a:spLocks noGrp="1"/>
          </p:cNvSpPr>
          <p:nvPr>
            <p:ph sz="quarter" idx="1"/>
          </p:nvPr>
        </p:nvSpPr>
        <p:spPr/>
        <p:txBody>
          <a:bodyPr>
            <a:normAutofit fontScale="70000" lnSpcReduction="20000"/>
          </a:bodyPr>
          <a:lstStyle/>
          <a:p>
            <a:pPr indent="0" algn="r">
              <a:lnSpc>
                <a:spcPct val="120000"/>
              </a:lnSpc>
              <a:spcBef>
                <a:spcPts val="0"/>
              </a:spcBef>
              <a:buNone/>
            </a:pPr>
            <a:r>
              <a:rPr lang="ru-RU" sz="2800" dirty="0">
                <a:latin typeface="Calibri"/>
                <a:ea typeface="Calibri"/>
                <a:cs typeface="Times New Roman"/>
              </a:rPr>
              <a:t>Приложение</a:t>
            </a:r>
          </a:p>
          <a:p>
            <a:pPr indent="0" algn="r">
              <a:lnSpc>
                <a:spcPct val="120000"/>
              </a:lnSpc>
              <a:spcBef>
                <a:spcPts val="0"/>
              </a:spcBef>
              <a:buNone/>
            </a:pPr>
            <a:r>
              <a:rPr lang="ru-RU" sz="2800" dirty="0">
                <a:latin typeface="Calibri"/>
                <a:ea typeface="Calibri"/>
                <a:cs typeface="Times New Roman"/>
              </a:rPr>
              <a:t>к Приказу</a:t>
            </a:r>
          </a:p>
          <a:p>
            <a:pPr indent="0" algn="r">
              <a:lnSpc>
                <a:spcPct val="120000"/>
              </a:lnSpc>
              <a:spcBef>
                <a:spcPts val="0"/>
              </a:spcBef>
              <a:buNone/>
            </a:pPr>
            <a:r>
              <a:rPr lang="ru-RU" sz="2800" dirty="0">
                <a:latin typeface="Calibri"/>
                <a:ea typeface="Calibri"/>
                <a:cs typeface="Times New Roman"/>
              </a:rPr>
              <a:t>Министерства здравоохранения</a:t>
            </a:r>
          </a:p>
          <a:p>
            <a:pPr indent="0" algn="r">
              <a:lnSpc>
                <a:spcPct val="120000"/>
              </a:lnSpc>
              <a:spcBef>
                <a:spcPts val="0"/>
              </a:spcBef>
              <a:buNone/>
            </a:pPr>
            <a:r>
              <a:rPr lang="ru-RU" sz="2800" dirty="0">
                <a:latin typeface="Calibri"/>
                <a:ea typeface="Calibri"/>
                <a:cs typeface="Times New Roman"/>
              </a:rPr>
              <a:t>и социального развития</a:t>
            </a:r>
          </a:p>
          <a:p>
            <a:pPr indent="0" algn="r">
              <a:lnSpc>
                <a:spcPct val="120000"/>
              </a:lnSpc>
              <a:spcBef>
                <a:spcPts val="0"/>
              </a:spcBef>
              <a:buNone/>
            </a:pPr>
            <a:r>
              <a:rPr lang="ru-RU" sz="2800" dirty="0">
                <a:latin typeface="Calibri"/>
                <a:ea typeface="Calibri"/>
                <a:cs typeface="Times New Roman"/>
              </a:rPr>
              <a:t>Российской Федерации</a:t>
            </a:r>
          </a:p>
          <a:p>
            <a:pPr indent="0" algn="r">
              <a:lnSpc>
                <a:spcPct val="120000"/>
              </a:lnSpc>
              <a:spcBef>
                <a:spcPts val="0"/>
              </a:spcBef>
              <a:buNone/>
            </a:pPr>
            <a:r>
              <a:rPr lang="ru-RU" sz="2800" dirty="0">
                <a:latin typeface="Calibri"/>
                <a:ea typeface="Calibri"/>
                <a:cs typeface="Times New Roman"/>
              </a:rPr>
              <a:t>от 14 августа 2009 г. № 593</a:t>
            </a:r>
          </a:p>
          <a:p>
            <a:pPr marL="0" indent="0" algn="ctr">
              <a:lnSpc>
                <a:spcPct val="120000"/>
              </a:lnSpc>
              <a:spcBef>
                <a:spcPts val="0"/>
              </a:spcBef>
              <a:buNone/>
            </a:pPr>
            <a:r>
              <a:rPr lang="ru-RU" sz="3200" b="1" dirty="0">
                <a:latin typeface="Times New Roman"/>
                <a:ea typeface="Times New Roman"/>
              </a:rPr>
              <a:t> </a:t>
            </a:r>
            <a:r>
              <a:rPr lang="ru-RU" sz="3200" b="1" dirty="0" smtClean="0">
                <a:latin typeface="Times New Roman"/>
                <a:ea typeface="Times New Roman"/>
              </a:rPr>
              <a:t>Раздел </a:t>
            </a:r>
            <a:endParaRPr lang="ru-RU" sz="3200" b="1" dirty="0">
              <a:latin typeface="Times New Roman"/>
              <a:ea typeface="Times New Roman"/>
            </a:endParaRPr>
          </a:p>
          <a:p>
            <a:pPr marL="0" indent="0" algn="ctr">
              <a:lnSpc>
                <a:spcPct val="120000"/>
              </a:lnSpc>
              <a:spcBef>
                <a:spcPts val="0"/>
              </a:spcBef>
              <a:buNone/>
            </a:pPr>
            <a:r>
              <a:rPr lang="ru-RU" sz="3200" b="1" dirty="0">
                <a:latin typeface="Times New Roman"/>
                <a:ea typeface="Times New Roman"/>
              </a:rPr>
              <a:t>"Квалификационные характеристики должностей</a:t>
            </a:r>
          </a:p>
          <a:p>
            <a:pPr marL="0" indent="0" algn="ctr">
              <a:lnSpc>
                <a:spcPct val="120000"/>
              </a:lnSpc>
              <a:spcBef>
                <a:spcPts val="0"/>
              </a:spcBef>
              <a:buNone/>
            </a:pPr>
            <a:r>
              <a:rPr lang="ru-RU" sz="3200" b="1" dirty="0">
                <a:latin typeface="Times New Roman"/>
                <a:ea typeface="Times New Roman"/>
              </a:rPr>
              <a:t>работников </a:t>
            </a:r>
            <a:r>
              <a:rPr lang="ru-RU" sz="3200" b="1" dirty="0" smtClean="0">
                <a:latin typeface="Times New Roman"/>
                <a:ea typeface="Times New Roman"/>
              </a:rPr>
              <a:t>образования«</a:t>
            </a:r>
          </a:p>
          <a:p>
            <a:pPr marL="0" indent="0" algn="ctr">
              <a:lnSpc>
                <a:spcPct val="120000"/>
              </a:lnSpc>
              <a:spcBef>
                <a:spcPts val="0"/>
              </a:spcBef>
              <a:buNone/>
            </a:pPr>
            <a:endParaRPr lang="ru-RU" sz="3200" b="1" dirty="0">
              <a:latin typeface="Times New Roman"/>
              <a:ea typeface="Times New Roman"/>
            </a:endParaRPr>
          </a:p>
          <a:p>
            <a:pPr marL="0" indent="0" algn="ctr">
              <a:lnSpc>
                <a:spcPct val="120000"/>
              </a:lnSpc>
              <a:spcBef>
                <a:spcPts val="0"/>
              </a:spcBef>
              <a:buNone/>
            </a:pPr>
            <a:r>
              <a:rPr lang="ru-RU" sz="2800" b="1" dirty="0">
                <a:latin typeface="Calibri"/>
                <a:ea typeface="Calibri"/>
                <a:cs typeface="Times New Roman"/>
              </a:rPr>
              <a:t>III. ДОЛЖНОСТИ ПЕДАГОГИЧЕСКИХ РАБОТНИКОВ</a:t>
            </a:r>
            <a:endParaRPr lang="ru-RU" sz="2800" dirty="0">
              <a:latin typeface="Calibri"/>
              <a:ea typeface="Calibri"/>
              <a:cs typeface="Times New Roman"/>
            </a:endParaRPr>
          </a:p>
          <a:p>
            <a:pPr marL="0" indent="0" algn="ctr">
              <a:lnSpc>
                <a:spcPct val="120000"/>
              </a:lnSpc>
              <a:spcBef>
                <a:spcPts val="0"/>
              </a:spcBef>
              <a:buNone/>
            </a:pPr>
            <a:endParaRPr lang="ru-RU" sz="2800" dirty="0">
              <a:latin typeface="Calibri"/>
              <a:ea typeface="Calibri"/>
              <a:cs typeface="Times New Roman"/>
            </a:endParaRPr>
          </a:p>
          <a:p>
            <a:pPr marL="0" indent="0" algn="ctr">
              <a:lnSpc>
                <a:spcPct val="120000"/>
              </a:lnSpc>
              <a:spcBef>
                <a:spcPts val="0"/>
              </a:spcBef>
              <a:buNone/>
            </a:pPr>
            <a:r>
              <a:rPr lang="ru-RU" sz="2800" b="1" dirty="0">
                <a:latin typeface="Calibri"/>
                <a:ea typeface="Calibri"/>
                <a:cs typeface="Times New Roman"/>
              </a:rPr>
              <a:t>Учитель</a:t>
            </a:r>
            <a:endParaRPr lang="ru-RU" sz="2800" dirty="0">
              <a:latin typeface="Calibri"/>
              <a:ea typeface="Calibri"/>
              <a:cs typeface="Times New Roman"/>
            </a:endParaRPr>
          </a:p>
          <a:p>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57664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800" b="1" dirty="0">
                <a:solidFill>
                  <a:srgbClr val="696464"/>
                </a:solidFill>
                <a:latin typeface="Times New Roman"/>
                <a:ea typeface="Times New Roman"/>
              </a:rPr>
              <a:t>Единый квалификационный справочник</a:t>
            </a:r>
            <a:br>
              <a:rPr lang="ru-RU" sz="1800" b="1" dirty="0">
                <a:solidFill>
                  <a:srgbClr val="696464"/>
                </a:solidFill>
                <a:latin typeface="Times New Roman"/>
                <a:ea typeface="Times New Roman"/>
              </a:rPr>
            </a:br>
            <a:r>
              <a:rPr lang="ru-RU" sz="1800" b="1" dirty="0">
                <a:solidFill>
                  <a:srgbClr val="696464"/>
                </a:solidFill>
                <a:latin typeface="Times New Roman"/>
                <a:ea typeface="Times New Roman"/>
              </a:rPr>
              <a:t>должностей руководителей, специалистов и служащих</a:t>
            </a:r>
            <a:endParaRPr lang="ru-RU" dirty="0"/>
          </a:p>
        </p:txBody>
      </p:sp>
      <p:sp>
        <p:nvSpPr>
          <p:cNvPr id="3" name="Объект 2"/>
          <p:cNvSpPr>
            <a:spLocks noGrp="1"/>
          </p:cNvSpPr>
          <p:nvPr>
            <p:ph sz="quarter" idx="1"/>
          </p:nvPr>
        </p:nvSpPr>
        <p:spPr/>
        <p:txBody>
          <a:bodyPr>
            <a:normAutofit fontScale="77500" lnSpcReduction="20000"/>
          </a:bodyPr>
          <a:lstStyle/>
          <a:p>
            <a:pPr marL="0" indent="0">
              <a:spcAft>
                <a:spcPts val="0"/>
              </a:spcAft>
              <a:buNone/>
            </a:pPr>
            <a:r>
              <a:rPr lang="ru-RU" sz="2800" b="1" i="1" dirty="0" smtClean="0">
                <a:latin typeface="Times New Roman" pitchFamily="18" charset="0"/>
                <a:ea typeface="Times New Roman"/>
                <a:cs typeface="Times New Roman" pitchFamily="18" charset="0"/>
              </a:rPr>
              <a:t>Должностные </a:t>
            </a:r>
            <a:r>
              <a:rPr lang="ru-RU" sz="2800" b="1" i="1" dirty="0">
                <a:latin typeface="Times New Roman" pitchFamily="18" charset="0"/>
                <a:ea typeface="Times New Roman"/>
                <a:cs typeface="Times New Roman" pitchFamily="18" charset="0"/>
              </a:rPr>
              <a:t>обязанности. </a:t>
            </a:r>
            <a:endParaRPr lang="ru-RU" sz="2800" b="1" i="1" dirty="0" smtClean="0">
              <a:latin typeface="Times New Roman" pitchFamily="18" charset="0"/>
              <a:ea typeface="Times New Roman"/>
              <a:cs typeface="Times New Roman" pitchFamily="18" charset="0"/>
            </a:endParaRPr>
          </a:p>
          <a:p>
            <a:pPr>
              <a:spcAft>
                <a:spcPts val="0"/>
              </a:spcAft>
            </a:pPr>
            <a:r>
              <a:rPr lang="ru-RU" sz="2800" dirty="0" smtClean="0">
                <a:latin typeface="Times New Roman" pitchFamily="18" charset="0"/>
                <a:ea typeface="Times New Roman"/>
                <a:cs typeface="Times New Roman" pitchFamily="18" charset="0"/>
              </a:rPr>
              <a:t>Вносит </a:t>
            </a:r>
            <a:r>
              <a:rPr lang="ru-RU" sz="2800" dirty="0">
                <a:latin typeface="Times New Roman" pitchFamily="18" charset="0"/>
                <a:ea typeface="Times New Roman"/>
                <a:cs typeface="Times New Roman" pitchFamily="18" charset="0"/>
              </a:rPr>
              <a:t>предложения по совершенствованию образовательного процесса в образовательном учреждении. </a:t>
            </a:r>
            <a:endParaRPr lang="ru-RU" sz="2800" dirty="0" smtClean="0">
              <a:latin typeface="Times New Roman" pitchFamily="18" charset="0"/>
              <a:ea typeface="Times New Roman"/>
              <a:cs typeface="Times New Roman" pitchFamily="18" charset="0"/>
            </a:endParaRPr>
          </a:p>
          <a:p>
            <a:pPr>
              <a:spcAft>
                <a:spcPts val="0"/>
              </a:spcAft>
            </a:pPr>
            <a:r>
              <a:rPr lang="ru-RU" sz="2800" dirty="0" smtClean="0">
                <a:latin typeface="Times New Roman" pitchFamily="18" charset="0"/>
                <a:ea typeface="Times New Roman"/>
                <a:cs typeface="Times New Roman" pitchFamily="18" charset="0"/>
              </a:rPr>
              <a:t>Участвует </a:t>
            </a:r>
            <a:r>
              <a:rPr lang="ru-RU" sz="2800" dirty="0">
                <a:latin typeface="Times New Roman" pitchFamily="18" charset="0"/>
                <a:ea typeface="Times New Roman"/>
                <a:cs typeface="Times New Roman" pitchFamily="18" charset="0"/>
              </a:rPr>
              <a:t>в деятельности педагогического и иных советов образовательного учреждения, а также в деятельности методических объединений и других формах методической работы</a:t>
            </a:r>
            <a:r>
              <a:rPr lang="ru-RU" sz="2800" dirty="0" smtClean="0">
                <a:latin typeface="Times New Roman" pitchFamily="18" charset="0"/>
                <a:ea typeface="Times New Roman"/>
                <a:cs typeface="Times New Roman" pitchFamily="18" charset="0"/>
              </a:rPr>
              <a:t>.</a:t>
            </a:r>
          </a:p>
          <a:p>
            <a:pPr marL="0" indent="0">
              <a:spcAft>
                <a:spcPts val="0"/>
              </a:spcAft>
              <a:buNone/>
            </a:pPr>
            <a:endParaRPr lang="ru-RU" sz="2800" dirty="0">
              <a:latin typeface="Times New Roman" pitchFamily="18" charset="0"/>
              <a:ea typeface="Times New Roman"/>
              <a:cs typeface="Times New Roman" pitchFamily="18" charset="0"/>
            </a:endParaRPr>
          </a:p>
          <a:p>
            <a:pPr marL="0" indent="0">
              <a:spcAft>
                <a:spcPts val="0"/>
              </a:spcAft>
              <a:buNone/>
            </a:pPr>
            <a:r>
              <a:rPr lang="ru-RU" sz="2800" b="1" i="1" dirty="0">
                <a:latin typeface="Times New Roman" pitchFamily="18" charset="0"/>
                <a:ea typeface="Times New Roman"/>
                <a:cs typeface="Times New Roman" pitchFamily="18" charset="0"/>
              </a:rPr>
              <a:t>Должен знать: </a:t>
            </a:r>
            <a:endParaRPr lang="ru-RU" sz="2800" b="1" i="1" dirty="0" smtClean="0">
              <a:latin typeface="Times New Roman" pitchFamily="18" charset="0"/>
              <a:ea typeface="Times New Roman"/>
              <a:cs typeface="Times New Roman" pitchFamily="18" charset="0"/>
            </a:endParaRPr>
          </a:p>
          <a:p>
            <a:pPr>
              <a:spcAft>
                <a:spcPts val="0"/>
              </a:spcAft>
            </a:pPr>
            <a:r>
              <a:rPr lang="ru-RU" sz="2800" dirty="0" smtClean="0">
                <a:latin typeface="Times New Roman" pitchFamily="18" charset="0"/>
                <a:ea typeface="Times New Roman"/>
                <a:cs typeface="Times New Roman" pitchFamily="18" charset="0"/>
              </a:rPr>
              <a:t>приоритетные </a:t>
            </a:r>
            <a:r>
              <a:rPr lang="ru-RU" sz="2800" dirty="0">
                <a:latin typeface="Times New Roman" pitchFamily="18" charset="0"/>
                <a:ea typeface="Times New Roman"/>
                <a:cs typeface="Times New Roman" pitchFamily="18" charset="0"/>
              </a:rPr>
              <a:t>направления развития образовательной системы Российской Федерации; </a:t>
            </a:r>
            <a:endParaRPr lang="ru-RU" sz="2800" dirty="0" smtClean="0">
              <a:latin typeface="Times New Roman" pitchFamily="18" charset="0"/>
              <a:ea typeface="Times New Roman"/>
              <a:cs typeface="Times New Roman" pitchFamily="18" charset="0"/>
            </a:endParaRPr>
          </a:p>
          <a:p>
            <a:pPr>
              <a:spcAft>
                <a:spcPts val="0"/>
              </a:spcAft>
            </a:pPr>
            <a:r>
              <a:rPr lang="ru-RU" sz="2800" dirty="0" smtClean="0">
                <a:latin typeface="Times New Roman" pitchFamily="18" charset="0"/>
                <a:ea typeface="Times New Roman"/>
                <a:cs typeface="Times New Roman" pitchFamily="18" charset="0"/>
              </a:rPr>
              <a:t>законы </a:t>
            </a:r>
            <a:r>
              <a:rPr lang="ru-RU" sz="2800" dirty="0">
                <a:latin typeface="Times New Roman" pitchFamily="18" charset="0"/>
                <a:ea typeface="Times New Roman"/>
                <a:cs typeface="Times New Roman" pitchFamily="18" charset="0"/>
              </a:rPr>
              <a:t>и иные нормативные правовые акты, регламентирующие образовательную деятельность; </a:t>
            </a:r>
            <a:endParaRPr lang="ru-RU" sz="2800" dirty="0" smtClean="0">
              <a:latin typeface="Times New Roman" pitchFamily="18" charset="0"/>
              <a:ea typeface="Times New Roman"/>
              <a:cs typeface="Times New Roman" pitchFamily="18" charset="0"/>
            </a:endParaRPr>
          </a:p>
          <a:p>
            <a:pPr marL="0" indent="0">
              <a:buNone/>
            </a:pP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12944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764704"/>
            <a:ext cx="7267604" cy="5407496"/>
          </a:xfrm>
        </p:spPr>
        <p:txBody>
          <a:bodyPr>
            <a:normAutofit/>
          </a:bodyPr>
          <a:lstStyle/>
          <a:p>
            <a:pPr marL="457200" indent="-457200" algn="l">
              <a:buFont typeface="Arial" pitchFamily="34" charset="0"/>
              <a:buChar char="•"/>
            </a:pPr>
            <a:r>
              <a:rPr lang="ru-RU" sz="2800" b="1" dirty="0">
                <a:ea typeface="Calibri"/>
                <a:cs typeface="Times New Roman"/>
              </a:rPr>
              <a:t>Методическая работа</a:t>
            </a:r>
            <a:r>
              <a:rPr lang="ru-RU" sz="2800" dirty="0">
                <a:ea typeface="Calibri"/>
                <a:cs typeface="Times New Roman"/>
              </a:rPr>
              <a:t> - система взаимосвязанных мер, действий, мероприятий, направленных на всестороннее повышение квалификации и профессионального мастерства каждого педагога, на развитие и повышение творческого потенциала педагогических </a:t>
            </a:r>
            <a:r>
              <a:rPr lang="ru-RU" sz="2800" dirty="0" smtClean="0">
                <a:ea typeface="Calibri"/>
                <a:cs typeface="Times New Roman"/>
              </a:rPr>
              <a:t>коллективов, отдельных педагогов.</a:t>
            </a:r>
            <a:br>
              <a:rPr lang="ru-RU" sz="2800" dirty="0" smtClean="0">
                <a:ea typeface="Calibri"/>
                <a:cs typeface="Times New Roman"/>
              </a:rPr>
            </a:br>
            <a:r>
              <a:rPr lang="ru-RU" sz="2800" dirty="0" smtClean="0">
                <a:ea typeface="Calibri"/>
                <a:cs typeface="Times New Roman"/>
              </a:rPr>
              <a:t/>
            </a:r>
            <a:br>
              <a:rPr lang="ru-RU" sz="2800" dirty="0" smtClean="0">
                <a:ea typeface="Calibri"/>
                <a:cs typeface="Times New Roman"/>
              </a:rPr>
            </a:br>
            <a:r>
              <a:rPr lang="ru-RU" sz="2800" dirty="0" smtClean="0">
                <a:ea typeface="Calibri"/>
                <a:cs typeface="Times New Roman"/>
              </a:rPr>
              <a:t>Её </a:t>
            </a:r>
            <a:r>
              <a:rPr lang="ru-RU" sz="2800" dirty="0">
                <a:ea typeface="Calibri"/>
                <a:cs typeface="Times New Roman"/>
              </a:rPr>
              <a:t>база - заслуги педагогической науки, передовой педагогический опыт и анализ происходящих педагогических </a:t>
            </a:r>
            <a:r>
              <a:rPr lang="ru-RU" sz="2800" dirty="0" smtClean="0">
                <a:ea typeface="Calibri"/>
                <a:cs typeface="Times New Roman"/>
              </a:rPr>
              <a:t>действий.</a:t>
            </a:r>
            <a:endParaRPr lang="ru-RU" sz="2800" dirty="0"/>
          </a:p>
        </p:txBody>
      </p:sp>
      <p:pic>
        <p:nvPicPr>
          <p:cNvPr id="4"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107504" y="0"/>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1182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1412776"/>
            <a:ext cx="7300664" cy="4759424"/>
          </a:xfrm>
        </p:spPr>
        <p:txBody>
          <a:bodyPr>
            <a:normAutofit/>
          </a:bodyPr>
          <a:lstStyle/>
          <a:p>
            <a:pPr algn="just"/>
            <a:r>
              <a:rPr lang="ru-RU" sz="2800" dirty="0" smtClean="0">
                <a:latin typeface="Times New Roman"/>
                <a:ea typeface="Calibri"/>
              </a:rPr>
              <a:t>Методическая работа рассматривается </a:t>
            </a:r>
            <a:r>
              <a:rPr lang="ru-RU" sz="2800" dirty="0">
                <a:latin typeface="Times New Roman"/>
                <a:ea typeface="Calibri"/>
              </a:rPr>
              <a:t>как </a:t>
            </a:r>
            <a:r>
              <a:rPr lang="ru-RU" sz="2800" dirty="0" smtClean="0">
                <a:latin typeface="Times New Roman"/>
                <a:ea typeface="Calibri"/>
              </a:rPr>
              <a:t>целостная, основанная </a:t>
            </a:r>
            <a:r>
              <a:rPr lang="ru-RU" sz="2800" dirty="0">
                <a:latin typeface="Times New Roman"/>
                <a:ea typeface="Calibri"/>
              </a:rPr>
              <a:t>на достижениях науки, передового опыта и конкретном анализе затруднений учителя, систему взаимосвязанных мер, действий, направленных на всестороннее повышение мастерства педагогов школы </a:t>
            </a:r>
            <a:r>
              <a:rPr lang="ru-RU" sz="2800" dirty="0" smtClean="0">
                <a:latin typeface="Times New Roman"/>
                <a:ea typeface="Calibri"/>
              </a:rPr>
              <a:t/>
            </a:r>
            <a:br>
              <a:rPr lang="ru-RU" sz="2800" dirty="0" smtClean="0">
                <a:latin typeface="Times New Roman"/>
                <a:ea typeface="Calibri"/>
              </a:rPr>
            </a:br>
            <a:r>
              <a:rPr lang="ru-RU" sz="2800" dirty="0" smtClean="0">
                <a:latin typeface="Times New Roman"/>
                <a:ea typeface="Calibri"/>
              </a:rPr>
              <a:t>(</a:t>
            </a:r>
            <a:r>
              <a:rPr lang="ru-RU" sz="2800" dirty="0" err="1">
                <a:latin typeface="Times New Roman"/>
                <a:ea typeface="Calibri"/>
              </a:rPr>
              <a:t>М.М.Поташник</a:t>
            </a:r>
            <a:r>
              <a:rPr lang="ru-RU" sz="2800" dirty="0">
                <a:latin typeface="Times New Roman"/>
                <a:ea typeface="Calibri"/>
              </a:rPr>
              <a:t>)</a:t>
            </a:r>
            <a:endParaRPr lang="ru-RU" sz="2800"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179512" y="188640"/>
            <a:ext cx="952546" cy="11521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15603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99592" y="457200"/>
            <a:ext cx="6796608" cy="5715000"/>
          </a:xfrm>
        </p:spPr>
        <p:txBody>
          <a:bodyPr>
            <a:normAutofit fontScale="90000"/>
          </a:bodyPr>
          <a:lstStyle/>
          <a:p>
            <a:pPr indent="342265" algn="l">
              <a:lnSpc>
                <a:spcPct val="115000"/>
              </a:lnSpc>
              <a:spcAft>
                <a:spcPts val="0"/>
              </a:spcAft>
            </a:pPr>
            <a:r>
              <a:rPr lang="ru-RU" sz="1800" dirty="0">
                <a:latin typeface="Times New Roman"/>
                <a:ea typeface="Calibri"/>
                <a:cs typeface="Times New Roman"/>
              </a:rPr>
              <a:t>Методическая работа в настоящее время развивается, опираясь на следующие принципы</a:t>
            </a:r>
            <a:r>
              <a:rPr lang="ru-RU" sz="1800" dirty="0" smtClean="0">
                <a:latin typeface="Times New Roman"/>
                <a:ea typeface="Calibri"/>
                <a:cs typeface="Times New Roman"/>
              </a:rPr>
              <a:t>:</a:t>
            </a:r>
            <a:br>
              <a:rPr lang="ru-RU" sz="1800" dirty="0" smtClean="0">
                <a:latin typeface="Times New Roman"/>
                <a:ea typeface="Calibri"/>
                <a:cs typeface="Times New Roman"/>
              </a:rPr>
            </a:br>
            <a:r>
              <a:rPr lang="ru-RU" sz="1800" dirty="0" smtClean="0">
                <a:latin typeface="Times New Roman"/>
                <a:ea typeface="Calibri"/>
                <a:cs typeface="Times New Roman"/>
              </a:rPr>
              <a:t/>
            </a:r>
            <a:br>
              <a:rPr lang="ru-RU" sz="1800" dirty="0" smtClean="0">
                <a:latin typeface="Times New Roman"/>
                <a:ea typeface="Calibri"/>
                <a:cs typeface="Times New Roman"/>
              </a:rPr>
            </a:br>
            <a:r>
              <a:rPr lang="ru-RU" sz="1800" dirty="0" smtClean="0">
                <a:latin typeface="Times New Roman"/>
                <a:ea typeface="Calibri"/>
                <a:cs typeface="Times New Roman"/>
              </a:rPr>
              <a:t>- </a:t>
            </a:r>
            <a:r>
              <a:rPr lang="ru-RU" sz="1800" dirty="0">
                <a:latin typeface="Times New Roman"/>
                <a:ea typeface="Calibri"/>
                <a:cs typeface="Times New Roman"/>
              </a:rPr>
              <a:t>взаимосвязь научных основ методической деятельности с реальной педагогической практикой</a:t>
            </a:r>
            <a:r>
              <a:rPr lang="ru-RU" sz="1800" dirty="0" smtClean="0">
                <a:latin typeface="Times New Roman"/>
                <a:ea typeface="Calibri"/>
                <a:cs typeface="Times New Roman"/>
              </a:rPr>
              <a:t>;</a:t>
            </a:r>
            <a:br>
              <a:rPr lang="ru-RU" sz="1800" dirty="0" smtClean="0">
                <a:latin typeface="Times New Roman"/>
                <a:ea typeface="Calibri"/>
                <a:cs typeface="Times New Roman"/>
              </a:rPr>
            </a:br>
            <a:r>
              <a:rPr lang="ru-RU" sz="1400" dirty="0">
                <a:ea typeface="Calibri"/>
                <a:cs typeface="Times New Roman"/>
              </a:rPr>
              <a:t/>
            </a:r>
            <a:br>
              <a:rPr lang="ru-RU" sz="1400" dirty="0">
                <a:ea typeface="Calibri"/>
                <a:cs typeface="Times New Roman"/>
              </a:rPr>
            </a:br>
            <a:r>
              <a:rPr lang="ru-RU" sz="1800" dirty="0">
                <a:latin typeface="Times New Roman"/>
                <a:ea typeface="Calibri"/>
                <a:cs typeface="Times New Roman"/>
              </a:rPr>
              <a:t>- системность в проведении методической работы; </a:t>
            </a:r>
            <a:r>
              <a:rPr lang="ru-RU" sz="1800" dirty="0" smtClean="0">
                <a:latin typeface="Times New Roman"/>
                <a:ea typeface="Calibri"/>
                <a:cs typeface="Times New Roman"/>
              </a:rPr>
              <a:t/>
            </a:r>
            <a:br>
              <a:rPr lang="ru-RU" sz="1800" dirty="0" smtClean="0">
                <a:latin typeface="Times New Roman"/>
                <a:ea typeface="Calibri"/>
                <a:cs typeface="Times New Roman"/>
              </a:rPr>
            </a:br>
            <a:r>
              <a:rPr lang="ru-RU" sz="1400" dirty="0">
                <a:ea typeface="Calibri"/>
                <a:cs typeface="Times New Roman"/>
              </a:rPr>
              <a:t/>
            </a:r>
            <a:br>
              <a:rPr lang="ru-RU" sz="1400" dirty="0">
                <a:ea typeface="Calibri"/>
                <a:cs typeface="Times New Roman"/>
              </a:rPr>
            </a:br>
            <a:r>
              <a:rPr lang="ru-RU" sz="1800" dirty="0">
                <a:latin typeface="Times New Roman"/>
                <a:ea typeface="Calibri"/>
                <a:cs typeface="Times New Roman"/>
              </a:rPr>
              <a:t>- гуманистическая направленность методической работы, ориентация на развитие личности, самореализацию, самообразование педагогов</a:t>
            </a:r>
            <a:r>
              <a:rPr lang="ru-RU" sz="1800" dirty="0" smtClean="0">
                <a:latin typeface="Times New Roman"/>
                <a:ea typeface="Calibri"/>
                <a:cs typeface="Times New Roman"/>
              </a:rPr>
              <a:t>;</a:t>
            </a:r>
            <a:br>
              <a:rPr lang="ru-RU" sz="1800" dirty="0" smtClean="0">
                <a:latin typeface="Times New Roman"/>
                <a:ea typeface="Calibri"/>
                <a:cs typeface="Times New Roman"/>
              </a:rPr>
            </a:br>
            <a:r>
              <a:rPr lang="ru-RU" sz="1400" dirty="0">
                <a:ea typeface="Calibri"/>
                <a:cs typeface="Times New Roman"/>
              </a:rPr>
              <a:t/>
            </a:r>
            <a:br>
              <a:rPr lang="ru-RU" sz="1400" dirty="0">
                <a:ea typeface="Calibri"/>
                <a:cs typeface="Times New Roman"/>
              </a:rPr>
            </a:br>
            <a:r>
              <a:rPr lang="ru-RU" sz="1800" dirty="0">
                <a:latin typeface="Times New Roman"/>
                <a:ea typeface="Calibri"/>
                <a:cs typeface="Times New Roman"/>
              </a:rPr>
              <a:t>- дифференциация и индивидуализация методической </a:t>
            </a:r>
            <a:r>
              <a:rPr lang="ru-RU" sz="1800" dirty="0" smtClean="0">
                <a:latin typeface="Times New Roman"/>
                <a:ea typeface="Calibri"/>
                <a:cs typeface="Times New Roman"/>
              </a:rPr>
              <a:t>деятельности на </a:t>
            </a:r>
            <a:r>
              <a:rPr lang="ru-RU" sz="1800" dirty="0">
                <a:latin typeface="Times New Roman"/>
                <a:ea typeface="Calibri"/>
                <a:cs typeface="Times New Roman"/>
              </a:rPr>
              <a:t>основе учета информационных профессиональных потребностей учителей, уровня квалификации, условий труда, типа и вида ОУ</a:t>
            </a:r>
            <a:r>
              <a:rPr lang="ru-RU" sz="1800" dirty="0" smtClean="0">
                <a:latin typeface="Times New Roman"/>
                <a:ea typeface="Calibri"/>
                <a:cs typeface="Times New Roman"/>
              </a:rPr>
              <a:t>;</a:t>
            </a:r>
            <a:br>
              <a:rPr lang="ru-RU" sz="1800" dirty="0" smtClean="0">
                <a:latin typeface="Times New Roman"/>
                <a:ea typeface="Calibri"/>
                <a:cs typeface="Times New Roman"/>
              </a:rPr>
            </a:br>
            <a:r>
              <a:rPr lang="ru-RU" sz="1400" dirty="0">
                <a:ea typeface="Calibri"/>
                <a:cs typeface="Times New Roman"/>
              </a:rPr>
              <a:t/>
            </a:r>
            <a:br>
              <a:rPr lang="ru-RU" sz="1400" dirty="0">
                <a:ea typeface="Calibri"/>
                <a:cs typeface="Times New Roman"/>
              </a:rPr>
            </a:br>
            <a:r>
              <a:rPr lang="ru-RU" sz="1800" dirty="0">
                <a:latin typeface="Times New Roman"/>
                <a:ea typeface="Calibri"/>
                <a:cs typeface="Times New Roman"/>
              </a:rPr>
              <a:t>- непрерывность и преемственность методической работы с педагогами; </a:t>
            </a:r>
            <a:r>
              <a:rPr lang="ru-RU" sz="1800" dirty="0" smtClean="0">
                <a:latin typeface="Times New Roman"/>
                <a:ea typeface="Calibri"/>
                <a:cs typeface="Times New Roman"/>
              </a:rPr>
              <a:t/>
            </a:r>
            <a:br>
              <a:rPr lang="ru-RU" sz="1800" dirty="0" smtClean="0">
                <a:latin typeface="Times New Roman"/>
                <a:ea typeface="Calibri"/>
                <a:cs typeface="Times New Roman"/>
              </a:rPr>
            </a:br>
            <a:r>
              <a:rPr lang="ru-RU" sz="1400" dirty="0">
                <a:ea typeface="Calibri"/>
                <a:cs typeface="Times New Roman"/>
              </a:rPr>
              <a:t/>
            </a:r>
            <a:br>
              <a:rPr lang="ru-RU" sz="1400" dirty="0">
                <a:ea typeface="Calibri"/>
                <a:cs typeface="Times New Roman"/>
              </a:rPr>
            </a:br>
            <a:r>
              <a:rPr lang="ru-RU" sz="1800" dirty="0">
                <a:latin typeface="Times New Roman"/>
                <a:ea typeface="Calibri"/>
              </a:rPr>
              <a:t>- демократизация методической работы, предоставление учителям права выбора различных форм участия в </a:t>
            </a:r>
            <a:r>
              <a:rPr lang="ru-RU" sz="1800" dirty="0" smtClean="0">
                <a:latin typeface="Times New Roman"/>
                <a:ea typeface="Calibri"/>
              </a:rPr>
              <a:t>ней.</a:t>
            </a:r>
            <a:endParaRPr lang="ru-RU" sz="1800"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251520"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05610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3528" y="457200"/>
            <a:ext cx="7372672" cy="5715000"/>
          </a:xfrm>
        </p:spPr>
        <p:txBody>
          <a:bodyPr>
            <a:normAutofit fontScale="90000"/>
          </a:bodyPr>
          <a:lstStyle/>
          <a:p>
            <a:pPr indent="342900">
              <a:lnSpc>
                <a:spcPct val="115000"/>
              </a:lnSpc>
              <a:spcAft>
                <a:spcPts val="0"/>
              </a:spcAft>
            </a:pPr>
            <a:r>
              <a:rPr lang="ru-RU" sz="1600" b="1" i="1" u="sng" dirty="0" smtClean="0">
                <a:latin typeface="Times New Roman"/>
                <a:ea typeface="Calibri"/>
                <a:cs typeface="Times New Roman"/>
              </a:rPr>
              <a:t>Цель</a:t>
            </a:r>
            <a:r>
              <a:rPr lang="ru-RU" sz="1600" u="sng" dirty="0" smtClean="0">
                <a:latin typeface="Times New Roman"/>
                <a:ea typeface="Calibri"/>
                <a:cs typeface="Times New Roman"/>
              </a:rPr>
              <a:t> </a:t>
            </a:r>
            <a:r>
              <a:rPr lang="ru-RU" sz="1600" dirty="0">
                <a:latin typeface="Times New Roman"/>
                <a:ea typeface="Calibri"/>
                <a:cs typeface="Times New Roman"/>
              </a:rPr>
              <a:t>методической работы </a:t>
            </a:r>
            <a:r>
              <a:rPr lang="ru-RU" sz="1600" dirty="0" smtClean="0">
                <a:latin typeface="Times New Roman"/>
                <a:ea typeface="Calibri"/>
                <a:cs typeface="Times New Roman"/>
              </a:rPr>
              <a:t>: </a:t>
            </a:r>
            <a:br>
              <a:rPr lang="ru-RU" sz="1600" dirty="0" smtClean="0">
                <a:latin typeface="Times New Roman"/>
                <a:ea typeface="Calibri"/>
                <a:cs typeface="Times New Roman"/>
              </a:rPr>
            </a:br>
            <a:r>
              <a:rPr lang="ru-RU" sz="1600" dirty="0" smtClean="0">
                <a:latin typeface="Times New Roman"/>
                <a:ea typeface="Calibri"/>
                <a:cs typeface="Times New Roman"/>
              </a:rPr>
              <a:t>оказание </a:t>
            </a:r>
            <a:r>
              <a:rPr lang="ru-RU" sz="1600" dirty="0">
                <a:latin typeface="Times New Roman"/>
                <a:ea typeface="Calibri"/>
                <a:cs typeface="Times New Roman"/>
              </a:rPr>
              <a:t>методической поддержки </a:t>
            </a:r>
            <a:r>
              <a:rPr lang="ru-RU" sz="1600" dirty="0" smtClean="0">
                <a:latin typeface="Times New Roman"/>
                <a:ea typeface="Calibri"/>
                <a:cs typeface="Times New Roman"/>
              </a:rPr>
              <a:t>педагогическим работникам при переходе на федеральные государственные образовательные стандарты, </a:t>
            </a:r>
            <a:r>
              <a:rPr lang="ru-RU" sz="1600" dirty="0">
                <a:latin typeface="Times New Roman"/>
                <a:ea typeface="Calibri"/>
                <a:cs typeface="Times New Roman"/>
              </a:rPr>
              <a:t>совершенствование профессиональной  квалификации </a:t>
            </a:r>
            <a:r>
              <a:rPr lang="ru-RU" sz="1600" dirty="0" smtClean="0">
                <a:latin typeface="Times New Roman"/>
                <a:ea typeface="Calibri"/>
                <a:cs typeface="Times New Roman"/>
              </a:rPr>
              <a:t>работников образования</a:t>
            </a:r>
            <a:r>
              <a:rPr lang="ru-RU" sz="1600" dirty="0">
                <a:latin typeface="Times New Roman"/>
                <a:ea typeface="Calibri"/>
                <a:cs typeface="Times New Roman"/>
              </a:rPr>
              <a:t>. </a:t>
            </a:r>
            <a:r>
              <a:rPr lang="ru-RU" sz="1600" dirty="0" smtClean="0">
                <a:latin typeface="Times New Roman"/>
                <a:ea typeface="Calibri"/>
                <a:cs typeface="Times New Roman"/>
              </a:rPr>
              <a:t/>
            </a:r>
            <a:br>
              <a:rPr lang="ru-RU" sz="1600" dirty="0" smtClean="0">
                <a:latin typeface="Times New Roman"/>
                <a:ea typeface="Calibri"/>
                <a:cs typeface="Times New Roman"/>
              </a:rPr>
            </a:br>
            <a:r>
              <a:rPr lang="ru-RU" sz="1600" dirty="0" smtClean="0">
                <a:latin typeface="Times New Roman"/>
                <a:ea typeface="Calibri"/>
                <a:cs typeface="Times New Roman"/>
              </a:rPr>
              <a:t/>
            </a:r>
            <a:br>
              <a:rPr lang="ru-RU" sz="1600" dirty="0" smtClean="0">
                <a:latin typeface="Times New Roman"/>
                <a:ea typeface="Calibri"/>
                <a:cs typeface="Times New Roman"/>
              </a:rPr>
            </a:br>
            <a:r>
              <a:rPr lang="ru-RU" sz="1600" dirty="0" smtClean="0">
                <a:latin typeface="Times New Roman"/>
                <a:ea typeface="Calibri"/>
                <a:cs typeface="Times New Roman"/>
              </a:rPr>
              <a:t>Реализация </a:t>
            </a:r>
            <a:r>
              <a:rPr lang="ru-RU" sz="1600" dirty="0">
                <a:latin typeface="Times New Roman"/>
                <a:ea typeface="Calibri"/>
                <a:cs typeface="Times New Roman"/>
              </a:rPr>
              <a:t>данной цели осуществляется через решения ряда </a:t>
            </a:r>
            <a:r>
              <a:rPr lang="ru-RU" sz="1600" b="1" i="1" u="sng" dirty="0">
                <a:latin typeface="Times New Roman"/>
                <a:ea typeface="Calibri"/>
                <a:cs typeface="Times New Roman"/>
              </a:rPr>
              <a:t>задач</a:t>
            </a:r>
            <a:r>
              <a:rPr lang="ru-RU" sz="1600" u="sng" dirty="0" smtClean="0">
                <a:latin typeface="Times New Roman"/>
                <a:ea typeface="Calibri"/>
                <a:cs typeface="Times New Roman"/>
              </a:rPr>
              <a:t>:</a:t>
            </a:r>
            <a:br>
              <a:rPr lang="ru-RU" sz="1600" u="sng" dirty="0" smtClean="0">
                <a:latin typeface="Times New Roman"/>
                <a:ea typeface="Calibri"/>
                <a:cs typeface="Times New Roman"/>
              </a:rPr>
            </a:br>
            <a:r>
              <a:rPr lang="ru-RU" sz="1600" dirty="0">
                <a:ea typeface="Calibri"/>
                <a:cs typeface="Times New Roman"/>
              </a:rPr>
              <a:t/>
            </a:r>
            <a:br>
              <a:rPr lang="ru-RU" sz="1600" dirty="0">
                <a:ea typeface="Calibri"/>
                <a:cs typeface="Times New Roman"/>
              </a:rPr>
            </a:br>
            <a:r>
              <a:rPr lang="ru-RU" sz="1600" dirty="0">
                <a:latin typeface="Times New Roman"/>
                <a:ea typeface="Calibri"/>
                <a:cs typeface="Times New Roman"/>
              </a:rPr>
              <a:t>анализ, изучение </a:t>
            </a:r>
            <a:r>
              <a:rPr lang="ru-RU" sz="1600" dirty="0" smtClean="0">
                <a:latin typeface="Times New Roman"/>
                <a:ea typeface="Calibri"/>
                <a:cs typeface="Times New Roman"/>
              </a:rPr>
              <a:t>потребностей педагогических работников;</a:t>
            </a:r>
            <a:br>
              <a:rPr lang="ru-RU" sz="1600" dirty="0" smtClean="0">
                <a:latin typeface="Times New Roman"/>
                <a:ea typeface="Calibri"/>
                <a:cs typeface="Times New Roman"/>
              </a:rPr>
            </a:br>
            <a:r>
              <a:rPr lang="ru-RU" sz="1600" dirty="0" smtClean="0">
                <a:latin typeface="Times New Roman"/>
                <a:ea typeface="Calibri"/>
                <a:cs typeface="Times New Roman"/>
              </a:rPr>
              <a:t> </a:t>
            </a:r>
            <a:r>
              <a:rPr lang="ru-RU" sz="1600" dirty="0">
                <a:ea typeface="Calibri"/>
                <a:cs typeface="Times New Roman"/>
              </a:rPr>
              <a:t/>
            </a:r>
            <a:br>
              <a:rPr lang="ru-RU" sz="1600" dirty="0">
                <a:ea typeface="Calibri"/>
                <a:cs typeface="Times New Roman"/>
              </a:rPr>
            </a:br>
            <a:r>
              <a:rPr lang="ru-RU" sz="1600" dirty="0">
                <a:latin typeface="Times New Roman"/>
                <a:ea typeface="Calibri"/>
                <a:cs typeface="Times New Roman"/>
              </a:rPr>
              <a:t>создание условий для повышения квалификации </a:t>
            </a:r>
            <a:r>
              <a:rPr lang="ru-RU" sz="1600" dirty="0" smtClean="0">
                <a:latin typeface="Times New Roman"/>
                <a:ea typeface="Calibri"/>
                <a:cs typeface="Times New Roman"/>
              </a:rPr>
              <a:t>педагогов;</a:t>
            </a:r>
            <a:br>
              <a:rPr lang="ru-RU" sz="1600" dirty="0" smtClean="0">
                <a:latin typeface="Times New Roman"/>
                <a:ea typeface="Calibri"/>
                <a:cs typeface="Times New Roman"/>
              </a:rPr>
            </a:br>
            <a:r>
              <a:rPr lang="ru-RU" sz="1600" dirty="0" smtClean="0">
                <a:latin typeface="Times New Roman"/>
                <a:ea typeface="Calibri"/>
                <a:cs typeface="Times New Roman"/>
              </a:rPr>
              <a:t> </a:t>
            </a:r>
            <a:r>
              <a:rPr lang="ru-RU" sz="1600" dirty="0">
                <a:ea typeface="Calibri"/>
                <a:cs typeface="Times New Roman"/>
              </a:rPr>
              <a:t/>
            </a:r>
            <a:br>
              <a:rPr lang="ru-RU" sz="1600" dirty="0">
                <a:ea typeface="Calibri"/>
                <a:cs typeface="Times New Roman"/>
              </a:rPr>
            </a:br>
            <a:r>
              <a:rPr lang="ru-RU" sz="1600" dirty="0">
                <a:latin typeface="Times New Roman"/>
                <a:ea typeface="Calibri"/>
                <a:cs typeface="Times New Roman"/>
              </a:rPr>
              <a:t>прогнозирование, планирование и организация непрерывного повышения квалификации на муниципальном уровне и уровне ОУ, а также в рамках сетевого взаимодействия</a:t>
            </a:r>
            <a:r>
              <a:rPr lang="ru-RU" sz="1600" dirty="0" smtClean="0">
                <a:latin typeface="Times New Roman"/>
                <a:ea typeface="Calibri"/>
                <a:cs typeface="Times New Roman"/>
              </a:rPr>
              <a:t>;</a:t>
            </a:r>
            <a:br>
              <a:rPr lang="ru-RU" sz="1600" dirty="0" smtClean="0">
                <a:latin typeface="Times New Roman"/>
                <a:ea typeface="Calibri"/>
                <a:cs typeface="Times New Roman"/>
              </a:rPr>
            </a:br>
            <a:r>
              <a:rPr lang="ru-RU" sz="1600" dirty="0">
                <a:ea typeface="Calibri"/>
                <a:cs typeface="Times New Roman"/>
              </a:rPr>
              <a:t/>
            </a:r>
            <a:br>
              <a:rPr lang="ru-RU" sz="1600" dirty="0">
                <a:ea typeface="Calibri"/>
                <a:cs typeface="Times New Roman"/>
              </a:rPr>
            </a:br>
            <a:r>
              <a:rPr lang="ru-RU" sz="1600" dirty="0">
                <a:latin typeface="Times New Roman"/>
                <a:ea typeface="Calibri"/>
                <a:cs typeface="Times New Roman"/>
              </a:rPr>
              <a:t>выявление, изучение и оценка результативности педагогического опыта</a:t>
            </a:r>
            <a:r>
              <a:rPr lang="ru-RU" sz="1600" dirty="0" smtClean="0">
                <a:latin typeface="Times New Roman"/>
                <a:ea typeface="Calibri"/>
                <a:cs typeface="Times New Roman"/>
              </a:rPr>
              <a:t>;</a:t>
            </a:r>
            <a:br>
              <a:rPr lang="ru-RU" sz="1600" dirty="0" smtClean="0">
                <a:latin typeface="Times New Roman"/>
                <a:ea typeface="Calibri"/>
                <a:cs typeface="Times New Roman"/>
              </a:rPr>
            </a:br>
            <a:r>
              <a:rPr lang="ru-RU" sz="1600" dirty="0" smtClean="0">
                <a:latin typeface="Times New Roman"/>
                <a:ea typeface="Calibri"/>
                <a:cs typeface="Times New Roman"/>
              </a:rPr>
              <a:t> </a:t>
            </a:r>
            <a:r>
              <a:rPr lang="ru-RU" sz="1600" dirty="0">
                <a:ea typeface="Calibri"/>
                <a:cs typeface="Times New Roman"/>
              </a:rPr>
              <a:t/>
            </a:r>
            <a:br>
              <a:rPr lang="ru-RU" sz="1600" dirty="0">
                <a:ea typeface="Calibri"/>
                <a:cs typeface="Times New Roman"/>
              </a:rPr>
            </a:br>
            <a:r>
              <a:rPr lang="ru-RU" sz="1600" dirty="0" smtClean="0">
                <a:latin typeface="Times New Roman"/>
                <a:ea typeface="Calibri"/>
                <a:cs typeface="Times New Roman"/>
              </a:rPr>
              <a:t>оказание </a:t>
            </a:r>
            <a:r>
              <a:rPr lang="ru-RU" sz="1600" dirty="0">
                <a:latin typeface="Times New Roman"/>
                <a:ea typeface="Calibri"/>
                <a:cs typeface="Times New Roman"/>
              </a:rPr>
              <a:t>поддержки в исследовательской деятельности, опытно-экспериментальной работе, подготовке работников образования к аттестации.</a:t>
            </a:r>
            <a:r>
              <a:rPr lang="ru-RU" sz="1600" dirty="0">
                <a:ea typeface="Calibri"/>
                <a:cs typeface="Times New Roman"/>
              </a:rPr>
              <a:t/>
            </a:r>
            <a:br>
              <a:rPr lang="ru-RU" sz="1600" dirty="0">
                <a:ea typeface="Calibri"/>
                <a:cs typeface="Times New Roman"/>
              </a:rPr>
            </a:br>
            <a:endParaRPr lang="ru-RU" sz="1600" dirty="0"/>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107504" y="11088"/>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91563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14400" y="274638"/>
            <a:ext cx="7772400" cy="5530626"/>
          </a:xfrm>
        </p:spPr>
        <p:txBody>
          <a:bodyPr>
            <a:normAutofit fontScale="90000"/>
          </a:bodyPr>
          <a:lstStyle/>
          <a:p>
            <a:r>
              <a:rPr lang="ru-RU" sz="2400" b="1" i="1" u="sng" dirty="0" smtClean="0"/>
              <a:t>Перспективная форма организации методической деятельности в рамках ШМО, РМО</a:t>
            </a:r>
            <a:r>
              <a:rPr lang="ru-RU" sz="2400" b="1" i="1" dirty="0" smtClean="0"/>
              <a:t/>
            </a:r>
            <a:br>
              <a:rPr lang="ru-RU" sz="2400" b="1" i="1" dirty="0" smtClean="0"/>
            </a:br>
            <a:r>
              <a:rPr lang="ru-RU" sz="2400" b="1" i="1" dirty="0" smtClean="0"/>
              <a:t/>
            </a:r>
            <a:br>
              <a:rPr lang="ru-RU" sz="2400" b="1" i="1" dirty="0" smtClean="0"/>
            </a:br>
            <a:r>
              <a:rPr lang="ru-RU" sz="2400" b="1" i="1" dirty="0" err="1" smtClean="0"/>
              <a:t>Тьюторская</a:t>
            </a:r>
            <a:r>
              <a:rPr lang="ru-RU" sz="2400" b="1" i="1" dirty="0" smtClean="0"/>
              <a:t> модель повышения квалификации педагога в </a:t>
            </a:r>
            <a:r>
              <a:rPr lang="ru-RU" sz="2400" b="1" i="1" dirty="0" err="1" smtClean="0"/>
              <a:t>межаттестационный</a:t>
            </a:r>
            <a:r>
              <a:rPr lang="ru-RU" sz="2400" b="1" i="1" dirty="0" smtClean="0"/>
              <a:t> период</a:t>
            </a:r>
            <a:br>
              <a:rPr lang="ru-RU" sz="2400" b="1" i="1" dirty="0" smtClean="0"/>
            </a:br>
            <a:r>
              <a:rPr lang="ru-RU" sz="2400" b="1" dirty="0"/>
              <a:t/>
            </a:r>
            <a:br>
              <a:rPr lang="ru-RU" sz="2400" b="1" dirty="0"/>
            </a:br>
            <a:r>
              <a:rPr lang="ru-RU" sz="2400" b="1" dirty="0" smtClean="0"/>
              <a:t>Создание </a:t>
            </a:r>
            <a:r>
              <a:rPr lang="ru-RU" sz="2400" b="1" dirty="0" err="1" smtClean="0"/>
              <a:t>тьюторских</a:t>
            </a:r>
            <a:r>
              <a:rPr lang="ru-RU" sz="2400" b="1" dirty="0" smtClean="0"/>
              <a:t> объединений педагогов  - клуб, мастерская, школа передового опыта и т.д.</a:t>
            </a:r>
            <a:br>
              <a:rPr lang="ru-RU" sz="2400" b="1" dirty="0" smtClean="0"/>
            </a:br>
            <a:r>
              <a:rPr lang="ru-RU" sz="2400" b="1" dirty="0" smtClean="0"/>
              <a:t/>
            </a:r>
            <a:br>
              <a:rPr lang="ru-RU" sz="2400" b="1" dirty="0" smtClean="0"/>
            </a:br>
            <a:r>
              <a:rPr lang="ru-RU" sz="2400" b="1" dirty="0" smtClean="0"/>
              <a:t>Создание </a:t>
            </a:r>
            <a:r>
              <a:rPr lang="ru-RU" sz="2400" b="1" dirty="0" err="1" smtClean="0"/>
              <a:t>тьюторских</a:t>
            </a:r>
            <a:r>
              <a:rPr lang="ru-RU" sz="2400" b="1" dirty="0" smtClean="0"/>
              <a:t> групп, формируемых вокруг направлений работы</a:t>
            </a:r>
            <a:br>
              <a:rPr lang="ru-RU" sz="2400" b="1" dirty="0" smtClean="0"/>
            </a:br>
            <a:r>
              <a:rPr lang="ru-RU" sz="2400" b="1" dirty="0"/>
              <a:t/>
            </a:r>
            <a:br>
              <a:rPr lang="ru-RU" sz="2400" b="1" dirty="0"/>
            </a:br>
            <a:r>
              <a:rPr lang="ru-RU" sz="2400" b="1" dirty="0" smtClean="0"/>
              <a:t>Группы могут быть переменного и постоянного состава (на учебный год, полугодие и т.д.)</a:t>
            </a:r>
            <a:br>
              <a:rPr lang="ru-RU" sz="2400" b="1" dirty="0" smtClean="0"/>
            </a:br>
            <a:r>
              <a:rPr lang="ru-RU" sz="2400" b="1" dirty="0" smtClean="0"/>
              <a:t/>
            </a:r>
            <a:br>
              <a:rPr lang="ru-RU" sz="2400" b="1" dirty="0" smtClean="0"/>
            </a:br>
            <a:endParaRPr lang="ru-RU" sz="2400" b="1" dirty="0"/>
          </a:p>
        </p:txBody>
      </p:sp>
      <p:pic>
        <p:nvPicPr>
          <p:cNvPr id="4098"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179512" y="116632"/>
            <a:ext cx="640135" cy="774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595263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355</TotalTime>
  <Words>709</Words>
  <Application>Microsoft Office PowerPoint</Application>
  <PresentationFormat>Экран (4:3)</PresentationFormat>
  <Paragraphs>91</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Справедливость</vt:lpstr>
      <vt:lpstr>Учебный семинар для учителей химии  «Подготовка тьюторов для организации и осуществления перехода на ФГОС общего образования»  </vt:lpstr>
      <vt:lpstr> Тема: Формирование программы организации деятельности методических объединений учителей химии на период перехода на ФГОС ОО</vt:lpstr>
      <vt:lpstr>Единый квалификационный справочник должностей руководителей, специалистов и служащих </vt:lpstr>
      <vt:lpstr>Единый квалификационный справочник должностей руководителей, специалистов и служащих</vt:lpstr>
      <vt:lpstr>Методическая работа - система взаимосвязанных мер, действий, мероприятий, направленных на всестороннее повышение квалификации и профессионального мастерства каждого педагога, на развитие и повышение творческого потенциала педагогических коллективов, отдельных педагогов.  Её база - заслуги педагогической науки, передовой педагогический опыт и анализ происходящих педагогических действий.</vt:lpstr>
      <vt:lpstr>Методическая работа рассматривается как целостная, основанная на достижениях науки, передового опыта и конкретном анализе затруднений учителя, систему взаимосвязанных мер, действий, направленных на всестороннее повышение мастерства педагогов школы  (М.М.Поташник)</vt:lpstr>
      <vt:lpstr>Методическая работа в настоящее время развивается, опираясь на следующие принципы:  - взаимосвязь научных основ методической деятельности с реальной педагогической практикой;  - системность в проведении методической работы;   - гуманистическая направленность методической работы, ориентация на развитие личности, самореализацию, самообразование педагогов;  - дифференциация и индивидуализация методической деятельности на основе учета информационных профессиональных потребностей учителей, уровня квалификации, условий труда, типа и вида ОУ;  - непрерывность и преемственность методической работы с педагогами;   - демократизация методической работы, предоставление учителям права выбора различных форм участия в ней.</vt:lpstr>
      <vt:lpstr>Цель методической работы :  оказание методической поддержки педагогическим работникам при переходе на федеральные государственные образовательные стандарты, совершенствование профессиональной  квалификации работников образования.   Реализация данной цели осуществляется через решения ряда задач:  анализ, изучение потребностей педагогических работников;   создание условий для повышения квалификации педагогов;   прогнозирование, планирование и организация непрерывного повышения квалификации на муниципальном уровне и уровне ОУ, а также в рамках сетевого взаимодействия;  выявление, изучение и оценка результативности педагогического опыта;   оказание поддержки в исследовательской деятельности, опытно-экспериментальной работе, подготовке работников образования к аттестации. </vt:lpstr>
      <vt:lpstr>Перспективная форма организации методической деятельности в рамках ШМО, РМО  Тьюторская модель повышения квалификации педагога в межаттестационный период  Создание тьюторских объединений педагогов  - клуб, мастерская, школа передового опыта и т.д.  Создание тьюторских групп, формируемых вокруг направлений работы  Группы могут быть переменного и постоянного состава (на учебный год, полугодие и т.д.)  </vt:lpstr>
      <vt:lpstr>Перспективные направления работы тьюторских групп (позиции)   Образовательное Информационно – методическое Аналитико-прогностическое Экспертное Организационно – методическое Консультационное Управленческое </vt:lpstr>
      <vt:lpstr>Аналитико-прогностическое  - осуществление анализа и самоанализа методической деятельности (1 позиция)</vt:lpstr>
      <vt:lpstr>   Образовательное - осуществление индивидуального подхода в повышении квалификации педагогических кадров по вопросам ФГОС ОО (2 позиция)  1. Организация мониторинга и создание информационного банка данных  1.1 Мониторинг – выявление затруднений педагогов по вопросам ФГОС ОО (нормативные вопросы, содержательные вопросы, вопросы организации современного урока, использование современных образовательных технологий, форм работы с обучающими, организация собственной экспериментальной деятельности и т.д.)  1.2 Создание информационного банка данных повышение квалификации педагога по вопросам ФГОС   - решение вопроса об уровне повышения квалификации педагога:  региональные семинары и курсы (расписание курсов и семинаров СарИПКиПРО – курсы повышения квалификации, проблемные и тематические курсы, семинары – на сайте СарИПКиПРО);    - участие педагога в работе районных методических объединений (план работы МО – выступление по проблемным вопросам, проведение открытых мероприятий, участие в работе проблемных групп – сайт методического объединения);   - самообразование педагога  - Индивидуальная программа методического совершенствования деятельности педагога  </vt:lpstr>
      <vt:lpstr>Информационно-методическое - организация обобщения, распространения и внедрения в практику работы учителей инновационного педагогического опыта, в том числе и по вопросам, связанным с переходам на стандарты второго поколения  (3 позиция)  1. Выявление передового педагогического опыта – с помощью различных анкет, отчетов, опросных листов, посещения мероприятий разных направлений, оценка анализа и самоанализа уроков и т.д.  2. Создание рабочих групп, отвечающих за конкретные направления обобщения и распространения передового педагогического опыта – например:  Организация и проведение уроков открытия нового знания;  Организация и проведение уроков по формированию УУД;  Реализация системно-деятельностного подхода при  проведении уроков в 8 классе; Создание информационной образовательной среды и использование ЭОР на уроках химии; Формирование пакета заданий, контролирующих результаты деятельности обучающихся на уроке и во внеурочной деятельности  3. Организация и проведение мастер-классов, творческих отчетов, методических дней,  дней партнерского взаимодействия, марафонов методических идей, выставок методических материалов, фестивалей педагогического мастерства, круглых столов  и т.п.  по распространению передового педагогического опыта </vt:lpstr>
      <vt:lpstr>Экспертное - овладение технологией экспертной деятельности  (4 позиция)  1. Обучение технологии экспертной деятельности (региональная программа, муниципальная программа)  2. Создание документации по экспертной деятельности – нормативной, экспертные листы, критериальная база, отчеты, анализы и т.д.  3. Проведение серии обучающих семинаров или семинарских часов в рамках семинаров по организации, проведению, использованию результатов экспертной деятельности  4. Проведение непосредственной экспертизы методической деятельности педагога, МО по выполнению программы перехода на стандарты второго поколения, экспертиза методического мастерства проведения уроков деятельностного подхода, выполнения программы образовательного учреждения по формированию УУД, воспитанию и социализации обучающихся и т.д. </vt:lpstr>
      <vt:lpstr>Консультационное - разработка и проведение консультаций по различным вопросам, связанным с переходом на стандарты второго поколения (5 позиция)</vt:lpstr>
      <vt:lpstr>Консультационное - разработка и проведение консультаций по различным вопросам, связанным с переходом на стандарты второго поколения (6 позиция)</vt:lpstr>
      <vt:lpstr>Управленческое - управление (участие) разработкой и реализацией программ и проектов, связанных с переходом на ФГОС ОО  (7 позиция)</vt:lpstr>
      <vt:lpstr>Экспериментальное - методическое сопровождение научно – экспериментальной и исследовательской деятельности  (8 позиция)</vt:lpstr>
      <vt:lpstr>Организационно-методическое - участие в конкурсах различных уровней по методической работе, взаимодействие и координация методической деятельности (9 позиция)</vt:lpstr>
      <vt:lpstr>Какие же основные трудности испытывают педагоги при переходе на ФГОС? </vt:lpstr>
      <vt:lpstr>Слайд 21</vt:lpstr>
      <vt:lpstr>Основная задача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Информация для слушателей семинара «Подготовка тьюторов для организации и осуществления перехода на ФГОС общего образования» </dc:title>
  <dc:creator>Home</dc:creator>
  <cp:lastModifiedBy>Karasevatv</cp:lastModifiedBy>
  <cp:revision>30</cp:revision>
  <dcterms:created xsi:type="dcterms:W3CDTF">2013-02-04T19:25:09Z</dcterms:created>
  <dcterms:modified xsi:type="dcterms:W3CDTF">2013-02-06T11:47:31Z</dcterms:modified>
</cp:coreProperties>
</file>