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258" r:id="rId3"/>
    <p:sldId id="386" r:id="rId4"/>
    <p:sldId id="260" r:id="rId5"/>
    <p:sldId id="384" r:id="rId6"/>
    <p:sldId id="388" r:id="rId7"/>
    <p:sldId id="389" r:id="rId8"/>
    <p:sldId id="391" r:id="rId9"/>
    <p:sldId id="264" r:id="rId10"/>
    <p:sldId id="393" r:id="rId11"/>
    <p:sldId id="394" r:id="rId12"/>
    <p:sldId id="268" r:id="rId13"/>
    <p:sldId id="396" r:id="rId14"/>
    <p:sldId id="397" r:id="rId15"/>
    <p:sldId id="398" r:id="rId16"/>
    <p:sldId id="399" r:id="rId17"/>
    <p:sldId id="273" r:id="rId18"/>
    <p:sldId id="374" r:id="rId19"/>
    <p:sldId id="400" r:id="rId20"/>
    <p:sldId id="401" r:id="rId21"/>
    <p:sldId id="402" r:id="rId22"/>
    <p:sldId id="281" r:id="rId23"/>
    <p:sldId id="317" r:id="rId24"/>
    <p:sldId id="422" r:id="rId25"/>
    <p:sldId id="319" r:id="rId26"/>
    <p:sldId id="320" r:id="rId27"/>
    <p:sldId id="307" r:id="rId28"/>
    <p:sldId id="321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0" r:id="rId61"/>
    <p:sldId id="323" r:id="rId62"/>
    <p:sldId id="325" r:id="rId63"/>
    <p:sldId id="403" r:id="rId64"/>
    <p:sldId id="327" r:id="rId65"/>
    <p:sldId id="328" r:id="rId66"/>
    <p:sldId id="336" r:id="rId67"/>
    <p:sldId id="337" r:id="rId68"/>
    <p:sldId id="405" r:id="rId69"/>
    <p:sldId id="377" r:id="rId70"/>
    <p:sldId id="407" r:id="rId71"/>
    <p:sldId id="408" r:id="rId72"/>
    <p:sldId id="338" r:id="rId73"/>
    <p:sldId id="339" r:id="rId74"/>
    <p:sldId id="409" r:id="rId75"/>
    <p:sldId id="380" r:id="rId76"/>
    <p:sldId id="410" r:id="rId77"/>
    <p:sldId id="411" r:id="rId78"/>
    <p:sldId id="340" r:id="rId79"/>
    <p:sldId id="341" r:id="rId80"/>
    <p:sldId id="412" r:id="rId81"/>
    <p:sldId id="420" r:id="rId82"/>
    <p:sldId id="348" r:id="rId83"/>
    <p:sldId id="349" r:id="rId84"/>
    <p:sldId id="419" r:id="rId85"/>
    <p:sldId id="368" r:id="rId86"/>
    <p:sldId id="418" r:id="rId87"/>
    <p:sldId id="417" r:id="rId88"/>
    <p:sldId id="416" r:id="rId89"/>
    <p:sldId id="370" r:id="rId90"/>
    <p:sldId id="371" r:id="rId91"/>
    <p:sldId id="415" r:id="rId92"/>
    <p:sldId id="452" r:id="rId93"/>
    <p:sldId id="456" r:id="rId94"/>
    <p:sldId id="457" r:id="rId95"/>
    <p:sldId id="335" r:id="rId96"/>
    <p:sldId id="350" r:id="rId97"/>
    <p:sldId id="361" r:id="rId98"/>
    <p:sldId id="364" r:id="rId99"/>
    <p:sldId id="365" r:id="rId100"/>
    <p:sldId id="413" r:id="rId101"/>
    <p:sldId id="351" r:id="rId102"/>
    <p:sldId id="353" r:id="rId103"/>
    <p:sldId id="424" r:id="rId104"/>
    <p:sldId id="458" r:id="rId105"/>
    <p:sldId id="459" r:id="rId106"/>
    <p:sldId id="355" r:id="rId107"/>
    <p:sldId id="356" r:id="rId108"/>
    <p:sldId id="427" r:id="rId109"/>
    <p:sldId id="460" r:id="rId110"/>
    <p:sldId id="414" r:id="rId111"/>
    <p:sldId id="357" r:id="rId112"/>
    <p:sldId id="358" r:id="rId113"/>
    <p:sldId id="359" r:id="rId114"/>
    <p:sldId id="360" r:id="rId115"/>
    <p:sldId id="453" r:id="rId116"/>
    <p:sldId id="454" r:id="rId117"/>
    <p:sldId id="455" r:id="rId118"/>
  </p:sldIdLst>
  <p:sldSz cx="9144000" cy="6858000" type="screen4x3"/>
  <p:notesSz cx="9144000" cy="6858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7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4D319-D2EB-4F4D-842F-94E66A850B0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E99BC-FA88-48F5-AB7C-7AA11A757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6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C58B-B49E-4E42-BA03-10C96D28DE36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7C53-EE57-4D95-9E05-4904D55DC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985-9B9F-48F5-8C33-E2BBE907222F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BE5F-FF09-4D9B-8E84-7D7EA7A87A1F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643B-0358-42DB-8F42-27C91CF7C22B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3171-9119-425E-8B21-83C5988CA486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FD6C-5290-49EA-8251-15E8EC8D4072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1A87-6BCB-45B4-9701-1E604D5FDF5E}" type="datetime1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D2A-5109-4AFE-BC0A-B8203EA44BA4}" type="datetime1">
              <a:rPr lang="en-US" smtClean="0"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25B4-6ADD-4E70-BE33-A0A101546F38}" type="datetime1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1E79-CC6A-43B9-B743-1DCCC449082A}" type="datetime1">
              <a:rPr lang="en-US" smtClean="0"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05E7-E412-414D-946D-78F6ADC7C153}" type="datetime1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08FB-9CA1-4F2A-AC8A-9D495B789F5C}" type="datetime1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62752-DBD7-417B-AAFA-6ADE0203BE42}" type="datetime1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9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5" Type="http://schemas.openxmlformats.org/officeDocument/2006/relationships/slide" Target="slide38.xml"/><Relationship Id="rId4" Type="http://schemas.openxmlformats.org/officeDocument/2006/relationships/slide" Target="slide23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3.bin"/><Relationship Id="rId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" Target="slide2.xml"/><Relationship Id="rId7" Type="http://schemas.openxmlformats.org/officeDocument/2006/relationships/image" Target="../media/image28.wmf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6.bin"/><Relationship Id="rId3" Type="http://schemas.openxmlformats.org/officeDocument/2006/relationships/slide" Target="slide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7.png"/><Relationship Id="rId3" Type="http://schemas.openxmlformats.org/officeDocument/2006/relationships/slide" Target="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4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5.png"/><Relationship Id="rId9" Type="http://schemas.openxmlformats.org/officeDocument/2006/relationships/image" Target="../media/image33.wmf"/><Relationship Id="rId1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" Target="slide2.xml"/><Relationship Id="rId7" Type="http://schemas.openxmlformats.org/officeDocument/2006/relationships/image" Target="../media/image41.wmf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2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" Target="slide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slide" Target="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3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S15_5A01(&#1088;&#1072;&#1092;&#1080;&#1085;&#1080;&#1088;&#1086;&#1074;&#1072;&#1085;&#1080;&#1077;%20&#1084;&#1077;&#1076;&#1080;).R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Окислительно</a:t>
            </a:r>
            <a:r>
              <a:rPr lang="ru-RU" dirty="0" smtClean="0"/>
              <a:t>-восстановительные процессы </a:t>
            </a:r>
            <a:r>
              <a:rPr lang="ru-RU" smtClean="0"/>
              <a:t>в химии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5721" y="1543110"/>
            <a:ext cx="7891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Уравнять методом электронного баланса </a:t>
            </a:r>
            <a:endParaRPr lang="en-US" sz="2800" dirty="0" smtClean="0"/>
          </a:p>
          <a:p>
            <a:r>
              <a:rPr lang="en-US" sz="2800" dirty="0" smtClean="0"/>
              <a:t>Al 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→ 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Определить окислитель и восстановитель, процессы восстановления и окисления.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279338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</a:t>
            </a:r>
            <a:r>
              <a:rPr lang="ru-RU" sz="2800" dirty="0" smtClean="0"/>
              <a:t>Степени окисления</a:t>
            </a:r>
          </a:p>
          <a:p>
            <a:r>
              <a:rPr lang="ru-RU" sz="2800" dirty="0" smtClean="0"/>
              <a:t>    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r>
              <a:rPr lang="en-US" sz="2800" baseline="-25000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3023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r>
              <a:rPr lang="en-US" sz="2800" dirty="0" smtClean="0"/>
              <a:t>) </a:t>
            </a:r>
            <a:r>
              <a:rPr lang="ru-RU" sz="2800" dirty="0" smtClean="0"/>
              <a:t>Выписать пары элементов, которые изменили степени окисления</a:t>
            </a:r>
          </a:p>
          <a:p>
            <a:r>
              <a:rPr lang="ru-RU" sz="2800" dirty="0" smtClean="0"/>
              <a:t>    </a:t>
            </a:r>
            <a:r>
              <a:rPr lang="en-US" sz="2800" u="sng" dirty="0" smtClean="0"/>
              <a:t>Al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u="wavy" dirty="0" smtClean="0"/>
              <a:t>O</a:t>
            </a:r>
            <a:r>
              <a:rPr lang="ru-RU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u="sng" dirty="0" smtClean="0"/>
              <a:t>Al</a:t>
            </a:r>
            <a:r>
              <a:rPr lang="ru-RU" sz="2800" baseline="30000" dirty="0" smtClean="0"/>
              <a:t>+3</a:t>
            </a:r>
            <a:r>
              <a:rPr lang="en-US" sz="2800" baseline="-25000" dirty="0" smtClean="0"/>
              <a:t>2</a:t>
            </a:r>
            <a:r>
              <a:rPr lang="en-US" sz="2800" u="wavy" dirty="0" smtClean="0"/>
              <a:t>O</a:t>
            </a:r>
            <a:r>
              <a:rPr lang="ru-RU" sz="2800" baseline="30000" dirty="0" smtClean="0"/>
              <a:t>–2</a:t>
            </a:r>
            <a:r>
              <a:rPr lang="en-US" sz="2800" baseline="-25000" dirty="0" smtClean="0"/>
              <a:t>3</a:t>
            </a:r>
            <a:endParaRPr lang="ru-RU" sz="2800" baseline="-250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 smtClean="0"/>
              <a:t>      </a:t>
            </a:r>
            <a:r>
              <a:rPr lang="en-US" sz="2800" dirty="0" smtClean="0"/>
              <a:t> </a:t>
            </a:r>
            <a:r>
              <a:rPr lang="en-US" sz="2800" dirty="0"/>
              <a:t>→ Al</a:t>
            </a:r>
            <a:r>
              <a:rPr lang="ru-RU" sz="2800" baseline="30000" dirty="0" smtClean="0"/>
              <a:t>+3</a:t>
            </a:r>
            <a:endParaRPr lang="ru-RU" sz="28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 </a:t>
            </a:r>
            <a:r>
              <a:rPr lang="ru-RU" sz="2800" dirty="0" smtClean="0"/>
              <a:t>        </a:t>
            </a:r>
            <a:r>
              <a:rPr lang="en-US" sz="2800" dirty="0" smtClean="0"/>
              <a:t>→ O</a:t>
            </a:r>
            <a:r>
              <a:rPr lang="ru-RU" sz="2800" baseline="30000" dirty="0" smtClean="0"/>
              <a:t>–2</a:t>
            </a:r>
            <a:endParaRPr lang="ru-RU" sz="2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2. Метод электронного баланса</a:t>
            </a:r>
            <a:endParaRPr lang="ru-RU" sz="36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9906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5.</a:t>
            </a:r>
            <a:endParaRPr lang="ru-RU" sz="2000" b="1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1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203575" y="1831975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4213225" y="1524000"/>
            <a:ext cx="1008063" cy="579437"/>
            <a:chOff x="2654" y="2523"/>
            <a:chExt cx="635" cy="365"/>
          </a:xfrm>
        </p:grpSpPr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699" y="2523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200" b="1" dirty="0" smtClean="0">
                  <a:solidFill>
                    <a:srgbClr val="0000CC"/>
                  </a:solidFill>
                </a:rPr>
                <a:t>Fe</a:t>
              </a:r>
              <a:r>
                <a:rPr lang="en-US" altLang="ru-RU" sz="3200" b="1" baseline="30000" dirty="0" smtClean="0">
                  <a:solidFill>
                    <a:srgbClr val="0000CC"/>
                  </a:solidFill>
                </a:rPr>
                <a:t>3+</a:t>
              </a:r>
              <a:endParaRPr lang="ru-RU" altLang="ru-RU" sz="3200" b="1" dirty="0">
                <a:solidFill>
                  <a:srgbClr val="0000CC"/>
                </a:solidFill>
              </a:endParaRPr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2654" y="2840"/>
              <a:ext cx="54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4211639" y="2454276"/>
            <a:ext cx="3141663" cy="461963"/>
            <a:chOff x="2653" y="511"/>
            <a:chExt cx="1979" cy="291"/>
          </a:xfrm>
        </p:grpSpPr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2653" y="527"/>
              <a:ext cx="136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789" y="511"/>
              <a:ext cx="18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dirty="0" err="1" smtClean="0">
                  <a:solidFill>
                    <a:srgbClr val="FF3300"/>
                  </a:solidFill>
                </a:rPr>
                <a:t>Cl</a:t>
              </a:r>
              <a:r>
                <a:rPr lang="ru-RU" altLang="ru-RU" sz="2400" b="1" baseline="-25000" dirty="0" smtClean="0">
                  <a:solidFill>
                    <a:srgbClr val="FF3300"/>
                  </a:solidFill>
                </a:rPr>
                <a:t>2</a:t>
              </a:r>
              <a:r>
                <a:rPr lang="ru-RU" altLang="ru-RU" sz="2400" b="1" dirty="0" smtClean="0">
                  <a:solidFill>
                    <a:srgbClr val="FF3300"/>
                  </a:solidFill>
                </a:rPr>
                <a:t> </a:t>
              </a:r>
              <a:r>
                <a:rPr lang="en-US" altLang="ru-RU" sz="2400" b="1" dirty="0" smtClean="0">
                  <a:solidFill>
                    <a:srgbClr val="FF3300"/>
                  </a:solidFill>
                </a:rPr>
                <a:t>- </a:t>
              </a:r>
              <a:r>
                <a:rPr lang="ru-RU" altLang="ru-RU" sz="2400" b="1" dirty="0" smtClean="0">
                  <a:solidFill>
                    <a:srgbClr val="FF3300"/>
                  </a:solidFill>
                </a:rPr>
                <a:t>окислитель</a:t>
              </a:r>
              <a:endParaRPr lang="ru-RU" altLang="ru-RU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79044" y="2162244"/>
            <a:ext cx="36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824" y="533400"/>
            <a:ext cx="866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 23: взаимодействие железа с хлором (коррозия железа в хлоре)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33136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– 3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=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r>
              <a:rPr lang="en-US" sz="2800" dirty="0" smtClean="0"/>
              <a:t>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= 2Cl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52800" y="3331366"/>
            <a:ext cx="0" cy="954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429000" y="336298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·2</a:t>
            </a:r>
            <a:endParaRPr lang="ru-RU" altLang="ru-RU" sz="280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429000" y="3748304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·3</a:t>
            </a:r>
            <a:endParaRPr lang="ru-RU" alt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824" y="4285473"/>
            <a:ext cx="5041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0" y="435845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–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+ 3Cl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= 2Fe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+ 6Cl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" y="4886980"/>
            <a:ext cx="301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 + 3Cl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2FeCl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50824" y="5522893"/>
            <a:ext cx="881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Перенос электронов осуществляется непосредственно с восстановителя на окислитель. 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23.</a:t>
            </a:r>
            <a:endParaRPr lang="ru-RU" sz="2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100</a:t>
            </a:fld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24600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/>
              <a:t>Электрохимическая </a:t>
            </a:r>
            <a:r>
              <a:rPr lang="ru-RU" altLang="ru-RU" sz="4000" b="1" dirty="0"/>
              <a:t>коррозия металлов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101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476250"/>
            <a:ext cx="889317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окислители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 окружающей среде:</a:t>
            </a:r>
          </a:p>
          <a:p>
            <a:pPr>
              <a:buFont typeface="Wingdings" pitchFamily="2" charset="2"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Чистый влажный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en-US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8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O +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800" dirty="0" smtClean="0"/>
              <a:t>ē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4OH</a:t>
            </a:r>
            <a:r>
              <a:rPr lang="en-US" altLang="ru-RU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кислот</a:t>
            </a:r>
            <a:endParaRPr lang="en-US" altLang="ru-RU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altLang="ru-RU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dirty="0" smtClean="0"/>
              <a:t>ē</a:t>
            </a:r>
            <a:r>
              <a:rPr lang="en-US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ru-RU" altLang="ru-RU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381000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 smtClean="0"/>
              <a:t>Коррозия консервной банки во влажном воздухе, </a:t>
            </a:r>
            <a:r>
              <a:rPr lang="ru-RU" altLang="ru-RU" sz="2400" dirty="0" smtClean="0"/>
              <a:t>т.е.</a:t>
            </a:r>
            <a:endParaRPr lang="en-US" altLang="ru-RU" sz="2400" dirty="0" smtClean="0"/>
          </a:p>
          <a:p>
            <a:r>
              <a:rPr lang="ru-RU" altLang="ru-RU" sz="2800" dirty="0" smtClean="0"/>
              <a:t>коррозия </a:t>
            </a:r>
            <a:r>
              <a:rPr lang="ru-RU" altLang="ru-RU" sz="2800" dirty="0"/>
              <a:t>железа, находящегося в контакте с оловом</a:t>
            </a:r>
            <a:r>
              <a:rPr lang="ru-RU" altLang="ru-RU" sz="2800" dirty="0" smtClean="0"/>
              <a:t>, при повреждении покрытия </a:t>
            </a:r>
            <a:endParaRPr lang="ru-RU" altLang="ru-RU" sz="24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0413" y="2481719"/>
            <a:ext cx="187166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1" u="sng" dirty="0">
                <a:latin typeface="Times New Roman" pitchFamily="18" charset="0"/>
              </a:rPr>
              <a:t>O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 + 2H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O</a:t>
            </a:r>
            <a:endParaRPr lang="ru-RU" altLang="ru-RU" sz="2800" b="1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463" y="3623132"/>
            <a:ext cx="2411412" cy="1655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 err="1">
                <a:latin typeface="Times New Roman" pitchFamily="18" charset="0"/>
              </a:rPr>
              <a:t>Fe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Fe</a:t>
            </a:r>
            <a:r>
              <a:rPr lang="en-US" altLang="ru-RU" sz="2800" b="1" baseline="30000" dirty="0">
                <a:latin typeface="Times New Roman" pitchFamily="18" charset="0"/>
                <a:sym typeface="Wingdings 3" pitchFamily="18" charset="2"/>
              </a:rPr>
              <a:t>2+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 + </a:t>
            </a:r>
            <a:r>
              <a:rPr lang="en-US" altLang="ru-RU" sz="2800" b="1" dirty="0" smtClean="0">
                <a:latin typeface="Times New Roman" pitchFamily="18" charset="0"/>
                <a:sym typeface="Wingdings 3" pitchFamily="18" charset="2"/>
              </a:rPr>
              <a:t>2</a:t>
            </a:r>
            <a:r>
              <a:rPr lang="en-US" altLang="ru-RU" sz="2800" dirty="0"/>
              <a:t> ē</a:t>
            </a:r>
            <a:endParaRPr lang="ru-RU" altLang="ru-RU" sz="2800" b="1" dirty="0">
              <a:sym typeface="Wingdings 3" pitchFamily="18" charset="2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55875" y="3850144"/>
            <a:ext cx="1081088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ru-RU" sz="2800" b="1">
                <a:latin typeface="Times New Roman" pitchFamily="18" charset="0"/>
              </a:rPr>
              <a:t>     </a:t>
            </a:r>
            <a:r>
              <a:rPr lang="ru-RU" altLang="ru-RU" sz="2800" b="1">
                <a:latin typeface="Times New Roman" pitchFamily="18" charset="0"/>
              </a:rPr>
              <a:t>Sn</a:t>
            </a:r>
            <a:endParaRPr lang="ru-RU" altLang="ru-RU" sz="2800" b="1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187450" y="3131007"/>
            <a:ext cx="0" cy="492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00113" y="27119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Fe</a:t>
            </a:r>
            <a:r>
              <a:rPr lang="ru-RU" altLang="ru-RU" sz="2400" b="1" baseline="30000" dirty="0"/>
              <a:t>2+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443663" y="255474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(Окислитель)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24.</a:t>
            </a:r>
            <a:endParaRPr lang="ru-RU" sz="20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43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381000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 smtClean="0"/>
              <a:t>Коррозия консервной банки во влажном воздухе, </a:t>
            </a:r>
            <a:r>
              <a:rPr lang="ru-RU" altLang="ru-RU" sz="2400" dirty="0" smtClean="0"/>
              <a:t>т.е.</a:t>
            </a:r>
            <a:endParaRPr lang="en-US" altLang="ru-RU" sz="2400" dirty="0" smtClean="0"/>
          </a:p>
          <a:p>
            <a:r>
              <a:rPr lang="ru-RU" altLang="ru-RU" sz="2800" dirty="0" smtClean="0"/>
              <a:t>коррозия </a:t>
            </a:r>
            <a:r>
              <a:rPr lang="ru-RU" altLang="ru-RU" sz="2800" dirty="0"/>
              <a:t>железа, находящегося в контакте с оловом</a:t>
            </a:r>
            <a:r>
              <a:rPr lang="ru-RU" altLang="ru-RU" sz="2800" dirty="0" smtClean="0"/>
              <a:t>, при повреждении покрытия </a:t>
            </a:r>
            <a:endParaRPr lang="ru-RU" altLang="ru-RU" sz="24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0413" y="2481719"/>
            <a:ext cx="187166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1" u="sng" dirty="0">
                <a:latin typeface="Times New Roman" pitchFamily="18" charset="0"/>
              </a:rPr>
              <a:t>O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 + 2H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O</a:t>
            </a:r>
            <a:endParaRPr lang="ru-RU" altLang="ru-RU" sz="2800" b="1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463" y="3623132"/>
            <a:ext cx="2411412" cy="1655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 err="1">
                <a:latin typeface="Times New Roman" pitchFamily="18" charset="0"/>
              </a:rPr>
              <a:t>Fe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Fe</a:t>
            </a:r>
            <a:r>
              <a:rPr lang="en-US" altLang="ru-RU" sz="2800" b="1" baseline="30000" dirty="0">
                <a:latin typeface="Times New Roman" pitchFamily="18" charset="0"/>
                <a:sym typeface="Wingdings 3" pitchFamily="18" charset="2"/>
              </a:rPr>
              <a:t>2+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 + </a:t>
            </a:r>
            <a:r>
              <a:rPr lang="en-US" altLang="ru-RU" sz="2800" b="1" dirty="0" smtClean="0">
                <a:latin typeface="Times New Roman" pitchFamily="18" charset="0"/>
                <a:sym typeface="Wingdings 3" pitchFamily="18" charset="2"/>
              </a:rPr>
              <a:t>2</a:t>
            </a:r>
            <a:r>
              <a:rPr lang="en-US" altLang="ru-RU" sz="2800" dirty="0"/>
              <a:t> ē</a:t>
            </a:r>
            <a:endParaRPr lang="ru-RU" altLang="ru-RU" sz="2800" b="1" dirty="0">
              <a:sym typeface="Wingdings 3" pitchFamily="18" charset="2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55875" y="3850144"/>
            <a:ext cx="1081088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ru-RU" sz="2800" b="1">
                <a:latin typeface="Times New Roman" pitchFamily="18" charset="0"/>
              </a:rPr>
              <a:t>     </a:t>
            </a:r>
            <a:r>
              <a:rPr lang="ru-RU" altLang="ru-RU" sz="2800" b="1">
                <a:latin typeface="Times New Roman" pitchFamily="18" charset="0"/>
              </a:rPr>
              <a:t>Sn</a:t>
            </a:r>
            <a:endParaRPr lang="ru-RU" altLang="ru-RU" sz="2800" b="1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187450" y="3131007"/>
            <a:ext cx="0" cy="492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30550" y="2986544"/>
            <a:ext cx="1439863" cy="852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36738" y="2711907"/>
            <a:ext cx="1223962" cy="490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1" dirty="0">
                <a:latin typeface="Times New Roman" pitchFamily="18" charset="0"/>
              </a:rPr>
              <a:t>4OH</a:t>
            </a:r>
            <a:r>
              <a:rPr lang="ru-RU" altLang="ru-RU" sz="2800" b="1" baseline="30000" dirty="0">
                <a:latin typeface="Times New Roman" pitchFamily="18" charset="0"/>
              </a:rPr>
              <a:t>-</a:t>
            </a:r>
            <a:endParaRPr lang="ru-RU" altLang="ru-RU" sz="2800" b="1" dirty="0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2627313" y="3131007"/>
            <a:ext cx="492125" cy="708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00113" y="27119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Fe</a:t>
            </a:r>
            <a:r>
              <a:rPr lang="ru-RU" altLang="ru-RU" sz="2400" b="1" baseline="30000" dirty="0"/>
              <a:t>2+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124075" y="4139069"/>
            <a:ext cx="1008063" cy="1008063"/>
          </a:xfrm>
          <a:prstGeom prst="curvedUp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443663" y="255474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(Окислитель)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886200" y="3646944"/>
            <a:ext cx="49688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расположено левее в ряду активности чем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следовательно</a:t>
            </a:r>
            <a:endParaRPr lang="ru-RU" alt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более активно, 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- будет окисляться,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- является </a:t>
            </a:r>
            <a:r>
              <a:rPr lang="ru-RU" alt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анод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ом </a:t>
            </a:r>
          </a:p>
          <a:p>
            <a:r>
              <a:rPr lang="en-US" altLang="ru-RU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катод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восстанавливается окислитель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24.</a:t>
            </a:r>
            <a:endParaRPr lang="ru-RU" sz="20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43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381000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 smtClean="0"/>
              <a:t>Коррозия консервной банки во влажном воздухе, </a:t>
            </a:r>
            <a:r>
              <a:rPr lang="ru-RU" altLang="ru-RU" sz="2400" dirty="0" smtClean="0"/>
              <a:t>т.е.</a:t>
            </a:r>
            <a:endParaRPr lang="en-US" altLang="ru-RU" sz="2400" dirty="0" smtClean="0"/>
          </a:p>
          <a:p>
            <a:r>
              <a:rPr lang="ru-RU" altLang="ru-RU" sz="2800" dirty="0" smtClean="0"/>
              <a:t>коррозия </a:t>
            </a:r>
            <a:r>
              <a:rPr lang="ru-RU" altLang="ru-RU" sz="2800" dirty="0"/>
              <a:t>железа, находящегося в контакте с оловом</a:t>
            </a:r>
            <a:r>
              <a:rPr lang="ru-RU" altLang="ru-RU" sz="2800" dirty="0" smtClean="0"/>
              <a:t>, при повреждении покрытия </a:t>
            </a:r>
            <a:endParaRPr lang="ru-RU" altLang="ru-RU" sz="2400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0413" y="2481719"/>
            <a:ext cx="187166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1" u="sng" dirty="0">
                <a:latin typeface="Times New Roman" pitchFamily="18" charset="0"/>
              </a:rPr>
              <a:t>O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 + 2H</a:t>
            </a:r>
            <a:r>
              <a:rPr lang="ru-RU" altLang="ru-RU" sz="2800" b="1" u="sng" baseline="-25000" dirty="0">
                <a:latin typeface="Times New Roman" pitchFamily="18" charset="0"/>
              </a:rPr>
              <a:t>2</a:t>
            </a:r>
            <a:r>
              <a:rPr lang="ru-RU" altLang="ru-RU" sz="2800" b="1" u="sng" dirty="0">
                <a:latin typeface="Times New Roman" pitchFamily="18" charset="0"/>
              </a:rPr>
              <a:t>O</a:t>
            </a:r>
            <a:endParaRPr lang="ru-RU" altLang="ru-RU" sz="2800" b="1" dirty="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84213" y="2554744"/>
            <a:ext cx="2519362" cy="7254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463" y="3623132"/>
            <a:ext cx="2411412" cy="1655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 err="1">
                <a:latin typeface="Times New Roman" pitchFamily="18" charset="0"/>
              </a:rPr>
              <a:t>Fe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Fe</a:t>
            </a:r>
            <a:r>
              <a:rPr lang="en-US" altLang="ru-RU" sz="2800" b="1" baseline="30000" dirty="0">
                <a:latin typeface="Times New Roman" pitchFamily="18" charset="0"/>
                <a:sym typeface="Wingdings 3" pitchFamily="18" charset="2"/>
              </a:rPr>
              <a:t>2+</a:t>
            </a:r>
            <a:r>
              <a:rPr lang="en-US" altLang="ru-RU" sz="2800" b="1" dirty="0">
                <a:latin typeface="Times New Roman" pitchFamily="18" charset="0"/>
                <a:sym typeface="Wingdings 3" pitchFamily="18" charset="2"/>
              </a:rPr>
              <a:t> + </a:t>
            </a:r>
            <a:r>
              <a:rPr lang="en-US" altLang="ru-RU" sz="2800" b="1" dirty="0" smtClean="0">
                <a:latin typeface="Times New Roman" pitchFamily="18" charset="0"/>
                <a:sym typeface="Wingdings 3" pitchFamily="18" charset="2"/>
              </a:rPr>
              <a:t>2</a:t>
            </a:r>
            <a:r>
              <a:rPr lang="en-US" altLang="ru-RU" sz="2800" dirty="0"/>
              <a:t> ē</a:t>
            </a:r>
            <a:endParaRPr lang="ru-RU" altLang="ru-RU" sz="2800" b="1" dirty="0">
              <a:sym typeface="Wingdings 3" pitchFamily="18" charset="2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55875" y="3850144"/>
            <a:ext cx="1081088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ru-RU" sz="2800" b="1">
                <a:latin typeface="Times New Roman" pitchFamily="18" charset="0"/>
              </a:rPr>
              <a:t>     </a:t>
            </a:r>
            <a:r>
              <a:rPr lang="ru-RU" altLang="ru-RU" sz="2800" b="1">
                <a:latin typeface="Times New Roman" pitchFamily="18" charset="0"/>
              </a:rPr>
              <a:t>Sn</a:t>
            </a:r>
            <a:endParaRPr lang="ru-RU" altLang="ru-RU" sz="2800" b="1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1187450" y="3131007"/>
            <a:ext cx="0" cy="492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30550" y="2986544"/>
            <a:ext cx="1439863" cy="852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36738" y="2711907"/>
            <a:ext cx="1223962" cy="490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1" dirty="0">
                <a:latin typeface="Times New Roman" pitchFamily="18" charset="0"/>
              </a:rPr>
              <a:t>4OH</a:t>
            </a:r>
            <a:r>
              <a:rPr lang="ru-RU" altLang="ru-RU" sz="2800" b="1" baseline="30000" dirty="0">
                <a:latin typeface="Times New Roman" pitchFamily="18" charset="0"/>
              </a:rPr>
              <a:t>-</a:t>
            </a:r>
            <a:endParaRPr lang="ru-RU" altLang="ru-RU" sz="2800" b="1" dirty="0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2627313" y="3131007"/>
            <a:ext cx="492125" cy="7080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00113" y="27119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Fe</a:t>
            </a:r>
            <a:r>
              <a:rPr lang="ru-RU" altLang="ru-RU" sz="2400" b="1" baseline="30000" dirty="0"/>
              <a:t>2+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124075" y="4139069"/>
            <a:ext cx="1008063" cy="1008063"/>
          </a:xfrm>
          <a:prstGeom prst="curvedUp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443663" y="255474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(Окислитель)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886200" y="3646944"/>
            <a:ext cx="49688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расположено левее в ряду активности чем </a:t>
            </a:r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следовательно</a:t>
            </a:r>
            <a:endParaRPr lang="ru-RU" altLang="ru-RU" sz="2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более активно, 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- будет окисляться, </a:t>
            </a:r>
            <a:endParaRPr lang="en-US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- является </a:t>
            </a:r>
            <a:r>
              <a:rPr lang="ru-RU" alt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анод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ом </a:t>
            </a:r>
          </a:p>
          <a:p>
            <a:r>
              <a:rPr lang="en-US" altLang="ru-RU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катод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восстанавливается окислитель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332494" y="1992172"/>
            <a:ext cx="129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Fe(OH)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450" y="1992172"/>
            <a:ext cx="1261269" cy="56257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24.</a:t>
            </a:r>
            <a:endParaRPr lang="ru-RU" sz="2000" b="1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43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947757"/>
            <a:ext cx="83534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 smtClean="0"/>
              <a:t>На </a:t>
            </a:r>
            <a:r>
              <a:rPr lang="ru-RU" altLang="ru-RU" sz="2800" dirty="0"/>
              <a:t>аноде:    </a:t>
            </a:r>
            <a:r>
              <a:rPr lang="ru-RU" altLang="ru-RU" sz="2800" b="1" dirty="0"/>
              <a:t> -</a:t>
            </a:r>
            <a:r>
              <a:rPr lang="ru-RU" altLang="ru-RU" sz="2800" b="1" dirty="0">
                <a:solidFill>
                  <a:schemeClr val="accent2"/>
                </a:solidFill>
              </a:rPr>
              <a:t>А)</a:t>
            </a:r>
            <a:r>
              <a:rPr lang="ru-RU" altLang="ru-RU" sz="2800" b="1" dirty="0"/>
              <a:t>  </a:t>
            </a:r>
            <a:r>
              <a:rPr lang="ru-RU" altLang="ru-RU" sz="3200" b="1" dirty="0"/>
              <a:t> Fe</a:t>
            </a:r>
            <a:r>
              <a:rPr lang="ru-RU" altLang="ru-RU" sz="3200" b="1" baseline="30000" dirty="0"/>
              <a:t>0</a:t>
            </a:r>
            <a:r>
              <a:rPr lang="ru-RU" altLang="ru-RU" sz="3200" b="1" dirty="0"/>
              <a:t> - </a:t>
            </a:r>
            <a:r>
              <a:rPr lang="ru-RU" altLang="ru-RU" sz="3200" b="1" dirty="0" smtClean="0"/>
              <a:t>2</a:t>
            </a:r>
            <a:r>
              <a:rPr lang="en-US" altLang="ru-RU" sz="3200" b="1" dirty="0" smtClean="0"/>
              <a:t>ē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= Fe</a:t>
            </a:r>
            <a:r>
              <a:rPr lang="ru-RU" altLang="ru-RU" sz="3200" b="1" baseline="30000" dirty="0"/>
              <a:t>2+</a:t>
            </a:r>
          </a:p>
          <a:p>
            <a:r>
              <a:rPr lang="ru-RU" altLang="ru-RU" sz="2800" dirty="0"/>
              <a:t>На</a:t>
            </a:r>
            <a:r>
              <a:rPr lang="ru-RU" altLang="ru-RU" sz="3200" dirty="0"/>
              <a:t> </a:t>
            </a:r>
            <a:r>
              <a:rPr lang="ru-RU" altLang="ru-RU" sz="2800" dirty="0"/>
              <a:t>катоде:  </a:t>
            </a:r>
            <a:r>
              <a:rPr lang="ru-RU" altLang="ru-RU" sz="2800" b="1" dirty="0">
                <a:solidFill>
                  <a:schemeClr val="accent2"/>
                </a:solidFill>
              </a:rPr>
              <a:t>+К)</a:t>
            </a:r>
            <a:r>
              <a:rPr lang="ru-RU" altLang="ru-RU" sz="2800" dirty="0"/>
              <a:t>  </a:t>
            </a:r>
            <a:r>
              <a:rPr lang="ru-RU" altLang="ru-RU" sz="3200" b="1" dirty="0"/>
              <a:t>2H</a:t>
            </a:r>
            <a:r>
              <a:rPr lang="ru-RU" altLang="ru-RU" sz="3200" b="1" baseline="-25000" dirty="0"/>
              <a:t>2</a:t>
            </a:r>
            <a:r>
              <a:rPr lang="ru-RU" altLang="ru-RU" sz="3200" b="1" dirty="0"/>
              <a:t>O + O</a:t>
            </a:r>
            <a:r>
              <a:rPr lang="ru-RU" altLang="ru-RU" sz="3200" b="1" baseline="-25000" dirty="0"/>
              <a:t>2</a:t>
            </a:r>
            <a:r>
              <a:rPr lang="ru-RU" altLang="ru-RU" sz="3200" b="1" dirty="0"/>
              <a:t> + </a:t>
            </a:r>
            <a:r>
              <a:rPr lang="ru-RU" altLang="ru-RU" sz="3200" b="1" dirty="0" smtClean="0"/>
              <a:t>4</a:t>
            </a:r>
            <a:r>
              <a:rPr lang="en-US" altLang="ru-RU" sz="3200" b="1" dirty="0" smtClean="0"/>
              <a:t>ē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= </a:t>
            </a:r>
            <a:r>
              <a:rPr lang="ru-RU" altLang="ru-RU" sz="3200" b="1" dirty="0" smtClean="0"/>
              <a:t>4OH</a:t>
            </a:r>
            <a:r>
              <a:rPr lang="ru-RU" altLang="ru-RU" sz="3200" b="1" baseline="30000" dirty="0" smtClean="0"/>
              <a:t>– </a:t>
            </a:r>
            <a:endParaRPr lang="en-US" altLang="ru-RU" sz="3200" b="1" baseline="30000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8313" y="2971800"/>
            <a:ext cx="82804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u="sng" dirty="0"/>
              <a:t>Молекулярное уравнение </a:t>
            </a:r>
          </a:p>
          <a:p>
            <a:pPr>
              <a:spcBef>
                <a:spcPct val="50000"/>
              </a:spcBef>
            </a:pPr>
            <a:r>
              <a:rPr lang="en-US" altLang="ru-RU" sz="3200" b="1" dirty="0"/>
              <a:t>2Fe + O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 + 2H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O = 2Fe</a:t>
            </a:r>
            <a:r>
              <a:rPr lang="ru-RU" altLang="ru-RU" sz="3200" b="1" dirty="0"/>
              <a:t>(</a:t>
            </a:r>
            <a:r>
              <a:rPr lang="en-US" altLang="ru-RU" sz="3200" b="1" dirty="0"/>
              <a:t>OH</a:t>
            </a:r>
            <a:r>
              <a:rPr lang="ru-RU" altLang="ru-RU" sz="3200" b="1" dirty="0"/>
              <a:t>)</a:t>
            </a:r>
            <a:r>
              <a:rPr lang="ru-RU" altLang="ru-RU" sz="3200" b="1" baseline="-25000" dirty="0"/>
              <a:t>2</a:t>
            </a:r>
            <a:endParaRPr lang="ru-RU" altLang="ru-RU" sz="3200" b="1" dirty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6167" y="428644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/>
              <a:t>П</a:t>
            </a:r>
            <a:r>
              <a:rPr lang="ru-RU" altLang="ru-RU" sz="2800" b="1" i="1" dirty="0" smtClean="0"/>
              <a:t>ервичный процесс</a:t>
            </a:r>
            <a:endParaRPr lang="ru-RU" altLang="ru-RU" sz="2800" b="1" i="1" dirty="0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flipV="1">
            <a:off x="3603625" y="4953000"/>
            <a:ext cx="358775" cy="431800"/>
          </a:xfrm>
          <a:prstGeom prst="up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2024975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="1" dirty="0" smtClean="0"/>
              <a:t>2Fe</a:t>
            </a:r>
            <a:r>
              <a:rPr lang="en-US" altLang="ru-RU" sz="3200" b="1" baseline="30000" dirty="0" smtClean="0"/>
              <a:t>0</a:t>
            </a:r>
            <a:r>
              <a:rPr lang="en-US" altLang="ru-RU" sz="3200" b="1" dirty="0" smtClean="0"/>
              <a:t> -</a:t>
            </a:r>
            <a:r>
              <a:rPr lang="ru-RU" altLang="ru-RU" sz="3200" b="1" dirty="0" smtClean="0"/>
              <a:t> </a:t>
            </a:r>
            <a:r>
              <a:rPr lang="en-US" altLang="ru-RU" sz="3200" b="1" dirty="0" smtClean="0"/>
              <a:t>4ē </a:t>
            </a:r>
            <a:r>
              <a:rPr lang="en-US" altLang="ru-RU" sz="3200" b="1" dirty="0"/>
              <a:t>+ O</a:t>
            </a:r>
            <a:r>
              <a:rPr lang="en-US" altLang="ru-RU" sz="3200" b="1" baseline="30000" dirty="0"/>
              <a:t>0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 + 2H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O + </a:t>
            </a:r>
            <a:r>
              <a:rPr lang="en-US" altLang="ru-RU" sz="3200" b="1" dirty="0" smtClean="0"/>
              <a:t>4ē </a:t>
            </a:r>
            <a:r>
              <a:rPr lang="en-US" altLang="ru-RU" sz="3200" b="1" dirty="0"/>
              <a:t>= 2Fe</a:t>
            </a:r>
            <a:r>
              <a:rPr lang="en-US" altLang="ru-RU" sz="3200" b="1" baseline="30000" dirty="0"/>
              <a:t>2+</a:t>
            </a:r>
            <a:r>
              <a:rPr lang="en-US" altLang="ru-RU" sz="3200" b="1" dirty="0"/>
              <a:t> + 4OH</a:t>
            </a:r>
            <a:r>
              <a:rPr lang="en-US" altLang="ru-RU" sz="3200" b="1" baseline="30000" dirty="0"/>
              <a:t>-</a:t>
            </a:r>
            <a:endParaRPr lang="ru-RU" altLang="ru-RU" sz="3200" b="1" baseline="30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948488" y="947757"/>
            <a:ext cx="0" cy="88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086600" y="844056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·2</a:t>
            </a:r>
            <a:endParaRPr lang="ru-RU" altLang="ru-RU" sz="2800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86600" y="122938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1</a:t>
            </a:r>
            <a:endParaRPr lang="ru-RU" alt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8600" y="202497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2403" y="4191000"/>
            <a:ext cx="527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– </a:t>
            </a:r>
            <a:r>
              <a:rPr lang="ru-RU" sz="2800" dirty="0" smtClean="0"/>
              <a:t>вещество белого цвета!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7777162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i="1"/>
              <a:t>Вторичные процессы: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2800"/>
              <a:t>Для железа и хрома происходит окисление первичного продукта коррозии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2800"/>
              <a:t> Разложение продуктов реакции: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2757488"/>
            <a:ext cx="71278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/>
              <a:t>1) </a:t>
            </a:r>
            <a:r>
              <a:rPr lang="en-US" altLang="ru-RU" sz="3200" b="1" dirty="0"/>
              <a:t>4Fe(OH)</a:t>
            </a:r>
            <a:r>
              <a:rPr lang="en-US" altLang="ru-RU" sz="3200" b="1" baseline="-25000" dirty="0"/>
              <a:t>2 </a:t>
            </a:r>
            <a:r>
              <a:rPr lang="en-US" altLang="ru-RU" sz="3200" b="1" dirty="0"/>
              <a:t>+ O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 + 2H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O = 4Fe(OH)</a:t>
            </a:r>
            <a:r>
              <a:rPr lang="en-US" altLang="ru-RU" sz="3200" b="1" baseline="-25000" dirty="0"/>
              <a:t>3</a:t>
            </a:r>
            <a:endParaRPr lang="ru-RU" altLang="ru-RU" sz="3200" b="1" baseline="-25000" dirty="0"/>
          </a:p>
          <a:p>
            <a:pPr>
              <a:spcBef>
                <a:spcPct val="50000"/>
              </a:spcBef>
            </a:pPr>
            <a:r>
              <a:rPr lang="ru-RU" altLang="ru-RU" sz="3200" b="1" dirty="0"/>
              <a:t>2) </a:t>
            </a:r>
            <a:r>
              <a:rPr lang="en-US" altLang="ru-RU" sz="3200" b="1" dirty="0"/>
              <a:t>Fe(OH)</a:t>
            </a:r>
            <a:r>
              <a:rPr lang="en-US" altLang="ru-RU" sz="3200" b="1" baseline="-25000" dirty="0"/>
              <a:t>3 </a:t>
            </a:r>
            <a:r>
              <a:rPr lang="en-US" altLang="ru-RU" sz="3200" b="1" dirty="0" smtClean="0"/>
              <a:t>→</a:t>
            </a:r>
            <a:r>
              <a:rPr lang="ru-RU" altLang="ru-RU" sz="3200" b="1" dirty="0" smtClean="0"/>
              <a:t> </a:t>
            </a:r>
            <a:r>
              <a:rPr lang="en-US" altLang="ru-RU" sz="3200" b="1" dirty="0" smtClean="0"/>
              <a:t>H</a:t>
            </a:r>
            <a:r>
              <a:rPr lang="en-US" altLang="ru-RU" sz="3200" b="1" baseline="-25000" dirty="0" smtClean="0"/>
              <a:t>2</a:t>
            </a:r>
            <a:r>
              <a:rPr lang="en-US" altLang="ru-RU" sz="3200" b="1" dirty="0" smtClean="0"/>
              <a:t>O </a:t>
            </a:r>
            <a:r>
              <a:rPr lang="en-US" altLang="ru-RU" sz="3200" b="1" dirty="0"/>
              <a:t>+ </a:t>
            </a:r>
            <a:r>
              <a:rPr lang="en-US" altLang="ru-RU" sz="3200" b="1" dirty="0" err="1"/>
              <a:t>FeO</a:t>
            </a:r>
            <a:r>
              <a:rPr lang="en-US" altLang="ru-RU" sz="3200" b="1" dirty="0"/>
              <a:t>(OH),</a:t>
            </a:r>
            <a:r>
              <a:rPr lang="en-US" altLang="ru-RU" sz="2400" dirty="0"/>
              <a:t> </a:t>
            </a:r>
            <a:r>
              <a:rPr lang="ru-RU" altLang="ru-RU" sz="2400" dirty="0"/>
              <a:t>и/или</a:t>
            </a:r>
          </a:p>
          <a:p>
            <a:pPr>
              <a:spcBef>
                <a:spcPct val="50000"/>
              </a:spcBef>
            </a:pPr>
            <a:r>
              <a:rPr lang="ru-RU" altLang="ru-RU" sz="3200" b="1" dirty="0"/>
              <a:t>    </a:t>
            </a:r>
            <a:r>
              <a:rPr lang="ru-RU" altLang="ru-RU" sz="3200" b="1" dirty="0" smtClean="0"/>
              <a:t>2</a:t>
            </a:r>
            <a:r>
              <a:rPr lang="en-US" altLang="ru-RU" sz="3200" b="1" dirty="0" smtClean="0"/>
              <a:t>Fe(OH)</a:t>
            </a:r>
            <a:r>
              <a:rPr lang="en-US" altLang="ru-RU" sz="3200" b="1" baseline="-25000" dirty="0" smtClean="0"/>
              <a:t>3</a:t>
            </a:r>
            <a:r>
              <a:rPr lang="en-US" altLang="ru-RU" sz="3200" b="1" dirty="0" smtClean="0"/>
              <a:t> →</a:t>
            </a:r>
            <a:r>
              <a:rPr lang="ru-RU" altLang="ru-RU" sz="3200" b="1" dirty="0" smtClean="0"/>
              <a:t> 3</a:t>
            </a:r>
            <a:r>
              <a:rPr lang="en-US" altLang="ru-RU" sz="3200" b="1" dirty="0" smtClean="0"/>
              <a:t>H</a:t>
            </a:r>
            <a:r>
              <a:rPr lang="en-US" altLang="ru-RU" sz="3200" b="1" baseline="-25000" dirty="0" smtClean="0"/>
              <a:t>2</a:t>
            </a:r>
            <a:r>
              <a:rPr lang="en-US" altLang="ru-RU" sz="3200" b="1" dirty="0" smtClean="0"/>
              <a:t>O </a:t>
            </a:r>
            <a:r>
              <a:rPr lang="en-US" altLang="ru-RU" sz="3200" b="1" dirty="0"/>
              <a:t>+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Fe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O</a:t>
            </a:r>
            <a:r>
              <a:rPr lang="en-US" altLang="ru-RU" sz="3200" b="1" baseline="-25000" dirty="0"/>
              <a:t>3</a:t>
            </a:r>
            <a:r>
              <a:rPr lang="en-US" altLang="ru-RU" sz="2400" dirty="0"/>
              <a:t> </a:t>
            </a:r>
            <a:r>
              <a:rPr lang="ru-RU" altLang="ru-RU" sz="2400" dirty="0"/>
              <a:t>и др.</a:t>
            </a:r>
            <a:endParaRPr lang="en-US" altLang="ru-RU" sz="2400" dirty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419475" y="5013325"/>
            <a:ext cx="288925" cy="433388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68313" y="5518150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Ржавчина не имеет формулы (смесь веществ)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2400" y="1487031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Цинк более активен, чем железо (находится левее в ряду активности), поэтому при контакте двух металлов будет разрушаться; освобождающиеся электроны будут перемещаться на железо, на поверхности которого происходит процесс восстановления окислителя.</a:t>
            </a:r>
            <a:endParaRPr lang="ru-RU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96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25.</a:t>
            </a:r>
            <a:endParaRPr lang="ru-RU" sz="20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995129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487031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Цинк более активен, чем железо (находится левее в ряду активности), поэтому при контакте двух металлов будет разрушаться; освобождающиеся электроны будут перемещаться на железо, на поверхности которого происходит процесс восстановления окислителя.</a:t>
            </a:r>
            <a:endParaRPr lang="ru-RU" sz="2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96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25.</a:t>
            </a:r>
            <a:endParaRPr lang="ru-RU" sz="20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r>
              <a:rPr lang="en-US" sz="2800" dirty="0" smtClean="0"/>
              <a:t>) </a:t>
            </a:r>
            <a:r>
              <a:rPr lang="ru-RU" sz="2800" dirty="0" smtClean="0"/>
              <a:t>Написать уравнения процессов окисления и восстановления, для этого</a:t>
            </a:r>
          </a:p>
          <a:p>
            <a:r>
              <a:rPr lang="ru-RU" sz="2800" dirty="0" smtClean="0"/>
              <a:t>а) найти, какое число электронов участвует в процессах</a:t>
            </a:r>
            <a:endParaRPr lang="ru-RU" sz="2800" baseline="-250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 smtClean="0"/>
              <a:t> – 3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en-US" sz="2800" dirty="0"/>
              <a:t>Al</a:t>
            </a:r>
            <a:r>
              <a:rPr lang="ru-RU" sz="2800" baseline="30000" dirty="0" smtClean="0"/>
              <a:t>+3</a:t>
            </a:r>
            <a:endParaRPr lang="ru-RU" sz="28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 </a:t>
            </a:r>
            <a:r>
              <a:rPr lang="ru-RU" sz="2800" dirty="0" smtClean="0"/>
              <a:t> + 2</a:t>
            </a:r>
            <a:r>
              <a:rPr lang="en-US" sz="2800" dirty="0" smtClean="0"/>
              <a:t>ē</a:t>
            </a:r>
            <a:r>
              <a:rPr lang="ru-RU" sz="2800" dirty="0" smtClean="0"/>
              <a:t>     =</a:t>
            </a:r>
            <a:r>
              <a:rPr lang="en-US" sz="2800" dirty="0" smtClean="0"/>
              <a:t> O</a:t>
            </a:r>
            <a:r>
              <a:rPr lang="ru-RU" sz="2800" baseline="30000" dirty="0" smtClean="0"/>
              <a:t>–2</a:t>
            </a: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86868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Подсказка:</a:t>
            </a:r>
          </a:p>
          <a:p>
            <a:r>
              <a:rPr lang="ru-RU" sz="2800" dirty="0" smtClean="0"/>
              <a:t>Наиболее </a:t>
            </a:r>
            <a:r>
              <a:rPr lang="ru-RU" sz="2800" dirty="0"/>
              <a:t>удобным способом нахождения числа электронов является следующий: от заряда в левой части отнимают заряд в правой части</a:t>
            </a:r>
          </a:p>
          <a:p>
            <a:r>
              <a:rPr lang="ru-RU" sz="2800" dirty="0"/>
              <a:t>(0) – ( +3) = –3</a:t>
            </a:r>
            <a:r>
              <a:rPr lang="en-US" sz="2800" dirty="0"/>
              <a:t>ē</a:t>
            </a:r>
            <a:endParaRPr lang="ru-RU" sz="2800" dirty="0"/>
          </a:p>
          <a:p>
            <a:r>
              <a:rPr lang="ru-RU" sz="2800" dirty="0"/>
              <a:t>(0) – (–2) = +2</a:t>
            </a:r>
            <a:r>
              <a:rPr lang="en-US" sz="2800" dirty="0" smtClean="0"/>
              <a:t>ē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76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947757"/>
            <a:ext cx="83534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 smtClean="0"/>
              <a:t>На </a:t>
            </a:r>
            <a:r>
              <a:rPr lang="ru-RU" altLang="ru-RU" sz="2800" dirty="0"/>
              <a:t>аноде:    </a:t>
            </a:r>
            <a:r>
              <a:rPr lang="ru-RU" altLang="ru-RU" sz="2800" b="1" dirty="0"/>
              <a:t> -</a:t>
            </a:r>
            <a:r>
              <a:rPr lang="ru-RU" altLang="ru-RU" sz="2800" b="1" dirty="0">
                <a:solidFill>
                  <a:schemeClr val="accent2"/>
                </a:solidFill>
              </a:rPr>
              <a:t>А)</a:t>
            </a:r>
            <a:r>
              <a:rPr lang="ru-RU" altLang="ru-RU" sz="2800" b="1" dirty="0"/>
              <a:t>  </a:t>
            </a:r>
            <a:r>
              <a:rPr lang="ru-RU" altLang="ru-RU" sz="3200" b="1" dirty="0"/>
              <a:t> </a:t>
            </a:r>
            <a:r>
              <a:rPr lang="en-US" altLang="ru-RU" sz="3200" b="1" dirty="0" smtClean="0"/>
              <a:t>Zn</a:t>
            </a:r>
            <a:r>
              <a:rPr lang="ru-RU" altLang="ru-RU" sz="3200" b="1" baseline="30000" dirty="0" smtClean="0"/>
              <a:t>0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- </a:t>
            </a:r>
            <a:r>
              <a:rPr lang="ru-RU" altLang="ru-RU" sz="3200" b="1" dirty="0" smtClean="0"/>
              <a:t>2</a:t>
            </a:r>
            <a:r>
              <a:rPr lang="en-US" altLang="ru-RU" sz="3200" b="1" dirty="0" smtClean="0"/>
              <a:t>ē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= </a:t>
            </a:r>
            <a:r>
              <a:rPr lang="en-US" altLang="ru-RU" sz="3200" b="1" dirty="0" smtClean="0"/>
              <a:t>Zn</a:t>
            </a:r>
            <a:r>
              <a:rPr lang="ru-RU" altLang="ru-RU" sz="3200" b="1" baseline="30000" dirty="0" smtClean="0"/>
              <a:t>2</a:t>
            </a:r>
            <a:r>
              <a:rPr lang="ru-RU" altLang="ru-RU" sz="3200" b="1" baseline="30000" dirty="0"/>
              <a:t>+</a:t>
            </a:r>
          </a:p>
          <a:p>
            <a:r>
              <a:rPr lang="ru-RU" altLang="ru-RU" sz="2800" dirty="0"/>
              <a:t>На</a:t>
            </a:r>
            <a:r>
              <a:rPr lang="ru-RU" altLang="ru-RU" sz="3200" dirty="0"/>
              <a:t> </a:t>
            </a:r>
            <a:r>
              <a:rPr lang="ru-RU" altLang="ru-RU" sz="2800" dirty="0"/>
              <a:t>катоде:  </a:t>
            </a:r>
            <a:r>
              <a:rPr lang="ru-RU" altLang="ru-RU" sz="2800" b="1" dirty="0">
                <a:solidFill>
                  <a:schemeClr val="accent2"/>
                </a:solidFill>
              </a:rPr>
              <a:t>+К)</a:t>
            </a:r>
            <a:r>
              <a:rPr lang="ru-RU" altLang="ru-RU" sz="2800" dirty="0"/>
              <a:t>  </a:t>
            </a:r>
            <a:r>
              <a:rPr lang="ru-RU" altLang="ru-RU" sz="3200" b="1" dirty="0"/>
              <a:t>2H</a:t>
            </a:r>
            <a:r>
              <a:rPr lang="ru-RU" altLang="ru-RU" sz="3200" b="1" baseline="-25000" dirty="0"/>
              <a:t>2</a:t>
            </a:r>
            <a:r>
              <a:rPr lang="ru-RU" altLang="ru-RU" sz="3200" b="1" dirty="0"/>
              <a:t>O + O</a:t>
            </a:r>
            <a:r>
              <a:rPr lang="ru-RU" altLang="ru-RU" sz="3200" b="1" baseline="-25000" dirty="0"/>
              <a:t>2</a:t>
            </a:r>
            <a:r>
              <a:rPr lang="ru-RU" altLang="ru-RU" sz="3200" b="1" dirty="0"/>
              <a:t> + </a:t>
            </a:r>
            <a:r>
              <a:rPr lang="ru-RU" altLang="ru-RU" sz="3200" b="1" dirty="0" smtClean="0"/>
              <a:t>4</a:t>
            </a:r>
            <a:r>
              <a:rPr lang="en-US" altLang="ru-RU" sz="3200" b="1" dirty="0" smtClean="0"/>
              <a:t>ē</a:t>
            </a:r>
            <a:r>
              <a:rPr lang="ru-RU" altLang="ru-RU" sz="3200" b="1" dirty="0" smtClean="0"/>
              <a:t> </a:t>
            </a:r>
            <a:r>
              <a:rPr lang="ru-RU" altLang="ru-RU" sz="3200" b="1" dirty="0"/>
              <a:t>= </a:t>
            </a:r>
            <a:r>
              <a:rPr lang="ru-RU" altLang="ru-RU" sz="3200" b="1" dirty="0" smtClean="0"/>
              <a:t>4OH</a:t>
            </a:r>
            <a:r>
              <a:rPr lang="ru-RU" altLang="ru-RU" sz="3200" b="1" baseline="30000" dirty="0" smtClean="0"/>
              <a:t>– </a:t>
            </a:r>
            <a:endParaRPr lang="en-US" altLang="ru-RU" sz="3200" b="1" baseline="30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72288" y="1018101"/>
            <a:ext cx="0" cy="88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10400" y="9144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·2</a:t>
            </a:r>
            <a:endParaRPr lang="ru-RU" altLang="ru-RU" sz="28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10400" y="1299724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1</a:t>
            </a:r>
            <a:endParaRPr lang="ru-RU" alt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4800" y="2000150"/>
            <a:ext cx="7891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4800" y="2024975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200" b="1" dirty="0" smtClean="0"/>
              <a:t>2Zn</a:t>
            </a:r>
            <a:r>
              <a:rPr lang="en-US" altLang="ru-RU" sz="3200" b="1" baseline="30000" dirty="0" smtClean="0"/>
              <a:t>0</a:t>
            </a:r>
            <a:r>
              <a:rPr lang="en-US" altLang="ru-RU" sz="3200" b="1" dirty="0" smtClean="0"/>
              <a:t> -</a:t>
            </a:r>
            <a:r>
              <a:rPr lang="ru-RU" altLang="ru-RU" sz="3200" b="1" dirty="0" smtClean="0"/>
              <a:t> </a:t>
            </a:r>
            <a:r>
              <a:rPr lang="en-US" altLang="ru-RU" sz="3200" b="1" dirty="0" smtClean="0"/>
              <a:t>4ē </a:t>
            </a:r>
            <a:r>
              <a:rPr lang="en-US" altLang="ru-RU" sz="3200" b="1" dirty="0"/>
              <a:t>+ O</a:t>
            </a:r>
            <a:r>
              <a:rPr lang="en-US" altLang="ru-RU" sz="3200" b="1" baseline="30000" dirty="0"/>
              <a:t>0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 + 2H</a:t>
            </a:r>
            <a:r>
              <a:rPr lang="en-US" altLang="ru-RU" sz="3200" b="1" baseline="-25000" dirty="0"/>
              <a:t>2</a:t>
            </a:r>
            <a:r>
              <a:rPr lang="en-US" altLang="ru-RU" sz="3200" b="1" dirty="0"/>
              <a:t>O + </a:t>
            </a:r>
            <a:r>
              <a:rPr lang="en-US" altLang="ru-RU" sz="3200" b="1" dirty="0" smtClean="0"/>
              <a:t>4ē </a:t>
            </a:r>
            <a:r>
              <a:rPr lang="en-US" altLang="ru-RU" sz="3200" b="1" dirty="0"/>
              <a:t>= </a:t>
            </a:r>
            <a:r>
              <a:rPr lang="en-US" altLang="ru-RU" sz="3200" b="1" dirty="0" smtClean="0"/>
              <a:t>2Zn</a:t>
            </a:r>
            <a:r>
              <a:rPr lang="en-US" altLang="ru-RU" sz="3200" b="1" baseline="30000" dirty="0" smtClean="0"/>
              <a:t>2</a:t>
            </a:r>
            <a:r>
              <a:rPr lang="en-US" altLang="ru-RU" sz="3200" b="1" baseline="30000" dirty="0"/>
              <a:t>+</a:t>
            </a:r>
            <a:r>
              <a:rPr lang="en-US" altLang="ru-RU" sz="3200" b="1" dirty="0"/>
              <a:t> + 4OH</a:t>
            </a:r>
            <a:r>
              <a:rPr lang="en-US" altLang="ru-RU" sz="3200" b="1" baseline="30000" dirty="0"/>
              <a:t>-</a:t>
            </a:r>
            <a:endParaRPr lang="ru-RU" altLang="ru-RU" sz="32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Первичный процесс: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260098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Молекулярное уравнение: </a:t>
            </a:r>
          </a:p>
          <a:p>
            <a:r>
              <a:rPr lang="en-US" sz="2800" dirty="0" smtClean="0"/>
              <a:t>2Zn 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2Zn(OH)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5153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Вторичный процесс: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972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Zn(OH)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en-US" sz="2800" dirty="0" err="1" smtClean="0"/>
              <a:t>ZnO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45821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Продукты коррозии: смесь </a:t>
            </a:r>
            <a:r>
              <a:rPr lang="en-US" sz="2800" dirty="0" smtClean="0"/>
              <a:t>Zn(OH)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en-US" sz="2800" dirty="0" err="1" smtClean="0"/>
              <a:t>ZnO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1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58F-593D-4047-BDD3-D321BFE36D2D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985000" cy="777875"/>
          </a:xfrm>
        </p:spPr>
        <p:txBody>
          <a:bodyPr/>
          <a:lstStyle/>
          <a:p>
            <a:r>
              <a:rPr lang="ru-RU" altLang="ru-RU" sz="3600"/>
              <a:t>Способы защиты от коррозии</a:t>
            </a:r>
            <a:r>
              <a:rPr lang="en-US" altLang="ru-RU" sz="3600"/>
              <a:t>-1</a:t>
            </a:r>
            <a:endParaRPr lang="ru-RU" altLang="ru-RU" sz="36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5761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</a:rPr>
              <a:t>1. Защитные покрытия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9750" y="2276475"/>
            <a:ext cx="32400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неметаллические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37188" y="2276475"/>
            <a:ext cx="2735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металлические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11188" y="2924175"/>
            <a:ext cx="23764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dirty="0"/>
              <a:t>Краски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Лаки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Керамика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/>
              <a:t>Полимеры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/>
              <a:t>Плёнки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/>
              <a:t>Химические покрытия (оксидирование, </a:t>
            </a:r>
            <a:r>
              <a:rPr lang="ru-RU" altLang="ru-RU" dirty="0" err="1" smtClean="0"/>
              <a:t>фосфатирование</a:t>
            </a:r>
            <a:r>
              <a:rPr lang="ru-RU" altLang="ru-RU" dirty="0" smtClean="0"/>
              <a:t>, …)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 smtClean="0"/>
              <a:t>…..</a:t>
            </a:r>
            <a:endParaRPr lang="ru-RU" altLang="ru-RU" dirty="0"/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1979613" y="1700213"/>
            <a:ext cx="5113337" cy="504825"/>
            <a:chOff x="1247" y="1071"/>
            <a:chExt cx="3221" cy="318"/>
          </a:xfrm>
        </p:grpSpPr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H="1">
              <a:off x="1247" y="1117"/>
              <a:ext cx="8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3379" y="1071"/>
              <a:ext cx="1089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24300" y="3357563"/>
            <a:ext cx="1511300" cy="4667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Анодные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734175" y="3357563"/>
            <a:ext cx="1798638" cy="4667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Катодные</a:t>
            </a:r>
          </a:p>
        </p:txBody>
      </p: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5003800" y="2781300"/>
            <a:ext cx="3024188" cy="503238"/>
            <a:chOff x="3152" y="1752"/>
            <a:chExt cx="1905" cy="317"/>
          </a:xfrm>
        </p:grpSpPr>
        <p:sp>
          <p:nvSpPr>
            <p:cNvPr id="34830" name="Line 14"/>
            <p:cNvSpPr>
              <a:spLocks noChangeShapeType="1"/>
            </p:cNvSpPr>
            <p:nvPr/>
          </p:nvSpPr>
          <p:spPr bwMode="auto">
            <a:xfrm flipH="1">
              <a:off x="3152" y="1752"/>
              <a:ext cx="99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31" name="Line 15"/>
            <p:cNvSpPr>
              <a:spLocks noChangeShapeType="1"/>
            </p:cNvSpPr>
            <p:nvPr/>
          </p:nvSpPr>
          <p:spPr bwMode="auto">
            <a:xfrm>
              <a:off x="4150" y="1752"/>
              <a:ext cx="90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563938" y="3973513"/>
            <a:ext cx="2736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(При повреждении разрушаются и защищают основное изделие)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067175" y="5661025"/>
            <a:ext cx="10080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Zn/Fe</a:t>
            </a:r>
            <a:endParaRPr lang="ru-RU" altLang="ru-RU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372225" y="3973513"/>
            <a:ext cx="2447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(При повреждении увеличивают скорость коррозии защищаемого металла)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877050" y="5661025"/>
            <a:ext cx="10080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Sn/Fe</a:t>
            </a:r>
            <a:endParaRPr lang="ru-RU" alt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58" y="64053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F87-3E43-43B4-9E18-8FF6F19D766E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>
                <a:solidFill>
                  <a:schemeClr val="accent2"/>
                </a:solidFill>
              </a:rPr>
              <a:t>2</a:t>
            </a:r>
            <a:r>
              <a:rPr lang="ru-RU" altLang="ru-RU" sz="3200" b="1">
                <a:solidFill>
                  <a:schemeClr val="accent2"/>
                </a:solidFill>
              </a:rPr>
              <a:t>. Электрохимическая защита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55650" y="2420938"/>
            <a:ext cx="3671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Протекторная защита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76825" y="2420938"/>
            <a:ext cx="3671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Катодная защита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2051050" y="1773238"/>
            <a:ext cx="4752975" cy="431800"/>
            <a:chOff x="1292" y="1117"/>
            <a:chExt cx="2994" cy="272"/>
          </a:xfrm>
        </p:grpSpPr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 flipH="1">
              <a:off x="1292" y="1117"/>
              <a:ext cx="122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3107" y="1117"/>
              <a:ext cx="1179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27088" y="3068638"/>
            <a:ext cx="3457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(Соединение изделия с более активным металлом – «жертвенным анодом»)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76825" y="3068638"/>
            <a:ext cx="2736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(Соединение изделия с (-)полюсом источника постоянного тока)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ABB2-850D-4CAF-9FD4-3EF12A404B93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chemeClr val="accent2"/>
                </a:solidFill>
              </a:rPr>
              <a:t>3. Ингибиторная защита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9750" y="2133600"/>
            <a:ext cx="7272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Ингибитор вводят в агрессивную среду в небольших количествах (</a:t>
            </a:r>
            <a:r>
              <a:rPr lang="en-US" altLang="ru-RU"/>
              <a:t>&lt;</a:t>
            </a:r>
            <a:r>
              <a:rPr lang="ru-RU" altLang="ru-RU"/>
              <a:t> 0,1%)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4213" y="3068638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Ингибитор разрабатывают для </a:t>
            </a:r>
            <a:r>
              <a:rPr lang="ru-RU" altLang="ru-RU">
                <a:solidFill>
                  <a:schemeClr val="accent2"/>
                </a:solidFill>
              </a:rPr>
              <a:t>каждой агрессивной среды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55650" y="4076700"/>
            <a:ext cx="5832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/>
              <a:t>Кислотной коррозии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/>
              <a:t>Атмосферной коррозии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/>
              <a:t>Для охлаждающих жидкостей</a:t>
            </a:r>
          </a:p>
          <a:p>
            <a:pPr>
              <a:buFont typeface="Wingdings" pitchFamily="2" charset="2"/>
              <a:buChar char="Ø"/>
            </a:pPr>
            <a:r>
              <a:rPr lang="ru-RU" altLang="ru-RU"/>
              <a:t>Для нефти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/>
              <a:t>…….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967B-6548-4140-825A-3CB868A1A9A0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457200"/>
            <a:ext cx="8748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chemeClr val="accent2"/>
                </a:solidFill>
              </a:rPr>
              <a:t>4. Использование легированных сплавов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68313" y="1143000"/>
            <a:ext cx="820737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dirty="0"/>
              <a:t>Для каждой среды </a:t>
            </a:r>
            <a:r>
              <a:rPr lang="ru-RU" altLang="ru-RU" sz="3200" dirty="0" smtClean="0"/>
              <a:t>– специальный </a:t>
            </a:r>
            <a:r>
              <a:rPr lang="ru-RU" altLang="ru-RU" sz="3200" dirty="0"/>
              <a:t>сплав</a:t>
            </a:r>
          </a:p>
          <a:p>
            <a:r>
              <a:rPr lang="ru-RU" altLang="ru-RU" b="1" dirty="0" smtClean="0"/>
              <a:t>Например</a:t>
            </a:r>
            <a:r>
              <a:rPr lang="ru-RU" altLang="ru-RU" b="1" dirty="0"/>
              <a:t>:</a:t>
            </a:r>
          </a:p>
          <a:p>
            <a:r>
              <a:rPr lang="ru-RU" altLang="ru-RU" sz="3200" dirty="0"/>
              <a:t>40Х18Н – «нержавеющая» сталь для </a:t>
            </a:r>
            <a:r>
              <a:rPr lang="en-US" altLang="ru-RU" sz="3200" dirty="0"/>
              <a:t>H</a:t>
            </a:r>
            <a:r>
              <a:rPr lang="en-US" altLang="ru-RU" sz="3200" baseline="-25000" dirty="0"/>
              <a:t>2</a:t>
            </a:r>
            <a:r>
              <a:rPr lang="en-US" altLang="ru-RU" sz="3200" dirty="0"/>
              <a:t>O</a:t>
            </a:r>
            <a:endParaRPr lang="ru-RU" altLang="ru-RU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3352800"/>
            <a:ext cx="8748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chemeClr val="accent2"/>
                </a:solidFill>
              </a:rPr>
              <a:t>4. Уменьшение агрессивности среды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84213" y="3886200"/>
            <a:ext cx="7991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Пример</a:t>
            </a:r>
            <a:r>
              <a:rPr lang="ru-RU" altLang="ru-RU" sz="2400" b="1" dirty="0" smtClean="0"/>
              <a:t>: </a:t>
            </a:r>
            <a:r>
              <a:rPr lang="ru-RU" altLang="ru-RU" sz="2400" dirty="0" smtClean="0"/>
              <a:t>Удаление </a:t>
            </a:r>
            <a:r>
              <a:rPr lang="ru-RU" altLang="ru-RU" sz="2400" dirty="0"/>
              <a:t>воздуха из воды для теплообменников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69925" y="1700213"/>
            <a:ext cx="7775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smtClean="0">
                <a:solidFill>
                  <a:prstClr val="black"/>
                </a:solidFill>
              </a:rPr>
              <a:t>Книги можно заказать в нашем интернет-магазине на сайте: </a:t>
            </a:r>
            <a:r>
              <a:rPr lang="en-US" sz="3600" b="1" u="sng" smtClean="0">
                <a:solidFill>
                  <a:srgbClr val="0070C0"/>
                </a:solidFill>
                <a:hlinkClick r:id="rId2"/>
              </a:rPr>
              <a:t>www.legionr.ru</a:t>
            </a:r>
            <a:endParaRPr lang="ru-RU" sz="360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360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ru-RU" sz="3600" smtClean="0">
                <a:solidFill>
                  <a:prstClr val="black"/>
                </a:solidFill>
              </a:rPr>
              <a:t>Спрашивайте </a:t>
            </a:r>
          </a:p>
          <a:p>
            <a:pPr algn="ctr" eaLnBrk="1" hangingPunct="1"/>
            <a:r>
              <a:rPr lang="ru-RU" sz="3600" smtClean="0">
                <a:solidFill>
                  <a:prstClr val="black"/>
                </a:solidFill>
              </a:rPr>
              <a:t>в книжных магазинах города!</a:t>
            </a:r>
            <a:endParaRPr lang="ru-RU" sz="360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78" y="1465263"/>
            <a:ext cx="3467100" cy="3467100"/>
          </a:xfrm>
        </p:spPr>
      </p:pic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468316" y="1341440"/>
            <a:ext cx="3322637" cy="5040312"/>
          </a:xfrm>
        </p:spPr>
        <p:txBody>
          <a:bodyPr/>
          <a:lstStyle/>
          <a:p>
            <a:pPr algn="ctr"/>
            <a:r>
              <a:rPr lang="ru-RU" sz="2400" b="1"/>
              <a:t>Издательство регулярно проводит онлайн-семинары авторов пособий с педагогами. По завершении каждого вебинара участники получают электронные сертификаты. Ссылки для участия вы сможете найти на сайте издательства </a:t>
            </a:r>
            <a:r>
              <a:rPr lang="en-US" sz="2400" b="1" u="sng">
                <a:solidFill>
                  <a:srgbClr val="002060"/>
                </a:solidFill>
              </a:rPr>
              <a:t>www.legionr.ru</a:t>
            </a:r>
            <a:endParaRPr lang="ru-RU" sz="2400" b="1" u="sng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3995741" y="5229228"/>
            <a:ext cx="4321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вебинары </a:t>
            </a:r>
          </a:p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издательства «Легион» </a:t>
            </a:r>
          </a:p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 обучающий характер</a:t>
            </a:r>
            <a:endParaRPr lang="ru-RU" sz="2400" b="1" i="1" u="sng" dirty="0">
              <a:solidFill>
                <a:srgbClr val="991C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2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9144000" cy="7355832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algn="ctr" defTabSz="9142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 b="1" dirty="0">
              <a:solidFill>
                <a:srgbClr val="C00000"/>
              </a:solidFill>
              <a:latin typeface="Calibri"/>
              <a:ea typeface="Arial Unicode MS" pitchFamily="34" charset="-128"/>
              <a:cs typeface="Arial" charset="0"/>
            </a:endParaRPr>
          </a:p>
          <a:p>
            <a:pPr algn="ctr" defTabSz="9142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2060"/>
                </a:solidFill>
                <a:latin typeface="Calibri"/>
                <a:ea typeface="Arial Unicode MS" pitchFamily="34" charset="-128"/>
                <a:cs typeface="Arial" charset="0"/>
              </a:rPr>
              <a:t>legionrus@legionrus.com</a:t>
            </a:r>
            <a:endParaRPr lang="ru-RU" sz="4000" b="1" u="sng" dirty="0">
              <a:solidFill>
                <a:srgbClr val="002060"/>
              </a:solidFill>
              <a:latin typeface="Calibri"/>
              <a:ea typeface="Arial Unicode MS" pitchFamily="34" charset="-128"/>
              <a:cs typeface="Arial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Также вступайте в группу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1C0F"/>
                </a:solidFill>
                <a:latin typeface="Calibri"/>
                <a:ea typeface="Arial Unicode MS" pitchFamily="34" charset="-128"/>
                <a:cs typeface="Arial" pitchFamily="34" charset="0"/>
              </a:rPr>
              <a:t>«Издательство «Легион»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контакте, на      одноклассниках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и в сети      </a:t>
            </a:r>
            <a:r>
              <a:rPr lang="en-US" sz="3200" b="1" dirty="0" err="1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acebook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Видео вебинаров смотрите на           </a:t>
            </a:r>
            <a:endParaRPr lang="ru-RU" sz="3200" b="1" dirty="0" smtClean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Адрес для корреспонденции: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344000, г. Ростов-на-Дону, а/я 550</a:t>
            </a:r>
            <a:endParaRPr lang="en-US" sz="28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48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3" y="3219052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3" y="3314302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6" y="3844530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ershadskaya_vv\Desktop\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85" y="4170849"/>
            <a:ext cx="867194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r>
              <a:rPr lang="en-US" sz="2800" dirty="0" smtClean="0"/>
              <a:t>) </a:t>
            </a:r>
            <a:r>
              <a:rPr lang="ru-RU" sz="2800" dirty="0" smtClean="0"/>
              <a:t>Написать уравнения процессов окисления и восстановления, для этого</a:t>
            </a:r>
          </a:p>
          <a:p>
            <a:r>
              <a:rPr lang="ru-RU" sz="2800" dirty="0" smtClean="0"/>
              <a:t>а) найти, какое число электронов участвует в процессах</a:t>
            </a:r>
            <a:endParaRPr lang="ru-RU" sz="2800" baseline="-250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 smtClean="0"/>
              <a:t> – 3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en-US" sz="2800" dirty="0"/>
              <a:t>Al</a:t>
            </a:r>
            <a:r>
              <a:rPr lang="ru-RU" sz="2800" baseline="30000" dirty="0" smtClean="0"/>
              <a:t>+3</a:t>
            </a:r>
            <a:endParaRPr lang="ru-RU" sz="2800" dirty="0" smtClean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0</a:t>
            </a:r>
            <a:r>
              <a:rPr lang="en-US" sz="2800" dirty="0" smtClean="0"/>
              <a:t> </a:t>
            </a:r>
            <a:r>
              <a:rPr lang="ru-RU" sz="2800" dirty="0" smtClean="0"/>
              <a:t> + 2</a:t>
            </a:r>
            <a:r>
              <a:rPr lang="en-US" sz="2800" dirty="0" smtClean="0"/>
              <a:t>ē</a:t>
            </a:r>
            <a:r>
              <a:rPr lang="ru-RU" sz="2800" dirty="0" smtClean="0"/>
              <a:t>     =</a:t>
            </a:r>
            <a:r>
              <a:rPr lang="en-US" sz="2800" dirty="0" smtClean="0"/>
              <a:t> O</a:t>
            </a:r>
            <a:r>
              <a:rPr lang="ru-RU" sz="2800" baseline="30000" dirty="0" smtClean="0"/>
              <a:t>–2</a:t>
            </a: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3060918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 учесть число атомов  элементов, участвующих в процессах: </a:t>
            </a:r>
            <a:r>
              <a:rPr lang="ru-RU" sz="2400" dirty="0" smtClean="0"/>
              <a:t>если в молекуле имеется 2 атома элемента, то строчку  в процессах окисления и восстановления умножить на 2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876800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+3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/>
              <a:t>O</a:t>
            </a:r>
            <a:r>
              <a:rPr lang="ru-RU" sz="2800" baseline="30000" dirty="0" smtClean="0"/>
              <a:t>0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ru-RU" sz="2800" dirty="0" smtClean="0"/>
              <a:t>4</a:t>
            </a:r>
            <a:r>
              <a:rPr lang="en-US" sz="2800" dirty="0" smtClean="0"/>
              <a:t>ē</a:t>
            </a:r>
            <a:r>
              <a:rPr lang="ru-RU" sz="2800" dirty="0" smtClean="0"/>
              <a:t>    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57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4) Составить уравнение электронного баланса, для этого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8176" y="1953293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      ·2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/>
              <a:t>O</a:t>
            </a:r>
            <a:r>
              <a:rPr lang="ru-RU" sz="2800" baseline="30000" dirty="0" smtClean="0"/>
              <a:t>0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ru-RU" sz="2800" dirty="0" smtClean="0"/>
              <a:t>4</a:t>
            </a:r>
            <a:r>
              <a:rPr lang="en-US" sz="2800" dirty="0" smtClean="0"/>
              <a:t>ē</a:t>
            </a:r>
            <a:r>
              <a:rPr lang="ru-RU" sz="2800" dirty="0" smtClean="0"/>
              <a:t>    = 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r>
              <a:rPr lang="ru-RU" sz="2800" dirty="0" smtClean="0"/>
              <a:t>        ·3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найти множители, которые уравнивают число отданных и принятых электронов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1400" y="20574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062" y="2905251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 алгебраически сложить уравнения </a:t>
            </a:r>
            <a:r>
              <a:rPr lang="ru-RU" sz="2800" dirty="0" err="1" smtClean="0"/>
              <a:t>полуреакций</a:t>
            </a:r>
            <a:r>
              <a:rPr lang="ru-RU" sz="2800" dirty="0" smtClean="0"/>
              <a:t> с учётом найденных коэффициентов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691" y="3846493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      ·2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/>
              <a:t>O</a:t>
            </a:r>
            <a:r>
              <a:rPr lang="ru-RU" sz="2800" baseline="30000" dirty="0" smtClean="0"/>
              <a:t>0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ru-RU" sz="2800" dirty="0" smtClean="0"/>
              <a:t>4</a:t>
            </a:r>
            <a:r>
              <a:rPr lang="en-US" sz="2800" dirty="0" smtClean="0"/>
              <a:t>ē</a:t>
            </a:r>
            <a:r>
              <a:rPr lang="ru-RU" sz="2800" dirty="0" smtClean="0"/>
              <a:t>    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r>
              <a:rPr lang="ru-RU" sz="2800" dirty="0" smtClean="0"/>
              <a:t>        ·3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81400" y="39624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989493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4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12</a:t>
            </a:r>
            <a:r>
              <a:rPr lang="en-US" sz="2800" dirty="0" smtClean="0"/>
              <a:t>ē</a:t>
            </a:r>
            <a:r>
              <a:rPr lang="ru-RU" sz="2800" dirty="0" smtClean="0"/>
              <a:t> + 3</a:t>
            </a:r>
            <a:r>
              <a:rPr lang="en-US" sz="2800" dirty="0" smtClean="0"/>
              <a:t>O</a:t>
            </a:r>
            <a:r>
              <a:rPr lang="ru-RU" sz="2800" baseline="30000" dirty="0"/>
              <a:t>0</a:t>
            </a:r>
            <a:r>
              <a:rPr lang="ru-RU" sz="2800" baseline="-25000" dirty="0"/>
              <a:t>2</a:t>
            </a:r>
            <a:r>
              <a:rPr lang="en-US" sz="2800" dirty="0"/>
              <a:t> </a:t>
            </a:r>
            <a:r>
              <a:rPr lang="ru-RU" sz="2800" dirty="0"/>
              <a:t> + </a:t>
            </a:r>
            <a:r>
              <a:rPr lang="ru-RU" sz="2800" dirty="0" smtClean="0"/>
              <a:t>12</a:t>
            </a:r>
            <a:r>
              <a:rPr lang="en-US" sz="2800" dirty="0" smtClean="0"/>
              <a:t>ē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4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+ 6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4</a:t>
            </a:r>
            <a:r>
              <a:rPr lang="en-US" sz="2800" dirty="0" smtClean="0"/>
              <a:t>Al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+ 3O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4Al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 + 6O</a:t>
            </a:r>
            <a:r>
              <a:rPr lang="en-US" sz="2800" baseline="30000" dirty="0" smtClean="0"/>
              <a:t>–2 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38176" y="4876800"/>
            <a:ext cx="60626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4" grpId="0"/>
      <p:bldP spid="15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57200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5) Перенести коэффициенты из уравнения электронного баланса в молекулярное уравнение и </a:t>
            </a:r>
            <a:r>
              <a:rPr lang="ru-RU" sz="4000" b="1" dirty="0" smtClean="0"/>
              <a:t>уравнять</a:t>
            </a:r>
            <a:r>
              <a:rPr lang="ru-RU" sz="2800" dirty="0" smtClean="0"/>
              <a:t> его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42846"/>
            <a:ext cx="773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Al </a:t>
            </a:r>
            <a:r>
              <a:rPr lang="en-US" sz="2800" dirty="0"/>
              <a:t>+ O</a:t>
            </a:r>
            <a:r>
              <a:rPr lang="en-US" sz="2800" baseline="-25000" dirty="0"/>
              <a:t>2</a:t>
            </a:r>
            <a:r>
              <a:rPr lang="en-US" sz="2800" dirty="0"/>
              <a:t> →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ru-RU" sz="2800" baseline="-25000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5827" y="1627100"/>
            <a:ext cx="766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4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 smtClean="0"/>
              <a:t>+ 3</a:t>
            </a:r>
            <a:r>
              <a:rPr lang="en-US" sz="2800" dirty="0" smtClean="0"/>
              <a:t>O</a:t>
            </a:r>
            <a:r>
              <a:rPr lang="ru-RU" sz="2800" baseline="30000" dirty="0"/>
              <a:t>0</a:t>
            </a:r>
            <a:r>
              <a:rPr lang="ru-RU" sz="2800" baseline="-25000" dirty="0"/>
              <a:t>2</a:t>
            </a:r>
            <a:r>
              <a:rPr lang="en-US" sz="2800" dirty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4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+ 6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928646"/>
            <a:ext cx="773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Al </a:t>
            </a:r>
            <a:r>
              <a:rPr lang="en-US" sz="2800" dirty="0"/>
              <a:t>+ </a:t>
            </a:r>
            <a:r>
              <a:rPr lang="ru-RU" sz="28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ru-RU" sz="2800" baseline="-25000" dirty="0" smtClean="0"/>
              <a:t> 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4376" y="2372380"/>
            <a:ext cx="773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 </a:t>
            </a:r>
            <a:r>
              <a:rPr lang="en-US" sz="2800" dirty="0"/>
              <a:t>+ O</a:t>
            </a:r>
            <a:r>
              <a:rPr lang="en-US" sz="2800" baseline="-25000" dirty="0"/>
              <a:t>2</a:t>
            </a:r>
            <a:r>
              <a:rPr lang="en-US" sz="2800" dirty="0"/>
              <a:t> → </a:t>
            </a:r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ru-RU" sz="2800" baseline="-25000" dirty="0" smtClean="0"/>
              <a:t> </a:t>
            </a:r>
            <a:r>
              <a:rPr lang="en-US" sz="2800" dirty="0" smtClean="0"/>
              <a:t> (</a:t>
            </a:r>
            <a:r>
              <a:rPr lang="ru-RU" sz="2800" dirty="0" smtClean="0"/>
              <a:t>исходное уравнение)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584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034" y="1371600"/>
            <a:ext cx="53661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dirty="0" smtClean="0"/>
              <a:t>Окислитель – «грабитель»</a:t>
            </a:r>
            <a:endParaRPr lang="ru-RU" altLang="ru-RU" sz="36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00338" y="1981200"/>
            <a:ext cx="4449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/>
              <a:t>принимает электроны,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00338" y="2971800"/>
            <a:ext cx="5160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/>
              <a:t>восстанавливается </a:t>
            </a:r>
            <a:br>
              <a:rPr lang="ru-RU" altLang="ru-RU" sz="3200" dirty="0"/>
            </a:br>
            <a:r>
              <a:rPr lang="ru-RU" altLang="ru-RU" sz="3200" dirty="0"/>
              <a:t>(процесс восстановления)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00338" y="2514600"/>
            <a:ext cx="567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/>
              <a:t>понижает степень окисления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176" y="4212848"/>
            <a:ext cx="842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      ·2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/>
              <a:t>O</a:t>
            </a:r>
            <a:r>
              <a:rPr lang="ru-RU" sz="2800" baseline="30000" dirty="0" smtClean="0"/>
              <a:t>0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ru-RU" sz="2800" dirty="0" smtClean="0"/>
              <a:t>4</a:t>
            </a:r>
            <a:r>
              <a:rPr lang="en-US" sz="2800" dirty="0" smtClean="0"/>
              <a:t>ē</a:t>
            </a:r>
            <a:r>
              <a:rPr lang="ru-RU" sz="2800" dirty="0" smtClean="0"/>
              <a:t>    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r>
              <a:rPr lang="ru-RU" sz="2800" dirty="0" smtClean="0"/>
              <a:t>        ·3 – процесс восстановления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9176" y="5496580"/>
            <a:ext cx="598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– </a:t>
            </a:r>
            <a:r>
              <a:rPr lang="ru-RU" sz="2800" dirty="0" smtClean="0"/>
              <a:t>окислитель, восстанавливается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57600" y="43434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381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6) Указать окислитель и восстановитель, процессы восстановления и окисления</a:t>
            </a:r>
            <a:endParaRPr lang="ru-RU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5900" y="457200"/>
            <a:ext cx="3636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dirty="0"/>
              <a:t>Восстановитель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00338" y="1017588"/>
            <a:ext cx="3694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/>
              <a:t>отдает электроны,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700338" y="2362200"/>
            <a:ext cx="6062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/>
              <a:t>окисляется </a:t>
            </a:r>
            <a:r>
              <a:rPr lang="ru-RU" altLang="ru-RU" sz="3200" dirty="0" smtClean="0"/>
              <a:t>(</a:t>
            </a:r>
            <a:r>
              <a:rPr lang="ru-RU" altLang="ru-RU" sz="3200" dirty="0"/>
              <a:t>процесс окисления)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712144" y="1653683"/>
            <a:ext cx="5788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/>
              <a:t>повышает степень окисления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176" y="3084493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 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Al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      ·2 – процесс окисления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/>
              <a:t>O</a:t>
            </a:r>
            <a:r>
              <a:rPr lang="ru-RU" sz="2800" baseline="30000" dirty="0" smtClean="0"/>
              <a:t>0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+ </a:t>
            </a:r>
            <a:r>
              <a:rPr lang="ru-RU" sz="2800" dirty="0" smtClean="0"/>
              <a:t>4</a:t>
            </a:r>
            <a:r>
              <a:rPr lang="en-US" sz="2800" dirty="0" smtClean="0"/>
              <a:t>ē</a:t>
            </a:r>
            <a:r>
              <a:rPr lang="ru-RU" sz="2800" dirty="0" smtClean="0"/>
              <a:t>    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O</a:t>
            </a:r>
            <a:r>
              <a:rPr lang="ru-RU" sz="2800" baseline="30000" dirty="0" smtClean="0"/>
              <a:t>–2</a:t>
            </a:r>
            <a:r>
              <a:rPr lang="ru-RU" sz="2800" dirty="0" smtClean="0"/>
              <a:t>        ·3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9176" y="4191000"/>
            <a:ext cx="598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– </a:t>
            </a:r>
            <a:r>
              <a:rPr lang="ru-RU" sz="2800" dirty="0" smtClean="0"/>
              <a:t>восстановитель, окисляется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57600" y="3200400"/>
            <a:ext cx="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4" y="685800"/>
            <a:ext cx="8529676" cy="18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868"/>
            <a:ext cx="702425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1" y="3105818"/>
            <a:ext cx="5149269" cy="6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4634805"/>
            <a:ext cx="8763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Всего в книге тренировочных тестов 15 уравнений для выработки навыков составления уравнений </a:t>
            </a:r>
            <a:r>
              <a:rPr lang="ru-RU" sz="2800" dirty="0" err="1" smtClean="0"/>
              <a:t>полуреакций</a:t>
            </a:r>
            <a:r>
              <a:rPr lang="ru-RU" sz="2800" dirty="0" smtClean="0"/>
              <a:t> окисления и восстановления и 26 уравнений для уравнивания ОВР.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4" y="399382"/>
            <a:ext cx="8529676" cy="18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8"/>
            <a:ext cx="8842791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800"/>
            <a:ext cx="8504754" cy="10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25109" y="762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6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Классификация ОВР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Межмолекулярные ОВР </a:t>
            </a:r>
            <a:r>
              <a:rPr lang="ru-RU" sz="2800" dirty="0"/>
              <a:t>— реакции, в которых окислитель и </a:t>
            </a:r>
            <a:r>
              <a:rPr lang="ru-RU" sz="2800" dirty="0" smtClean="0"/>
              <a:t>восстановитель </a:t>
            </a:r>
            <a:r>
              <a:rPr lang="ru-RU" sz="2800" dirty="0"/>
              <a:t>входят в состав разных веществ: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8086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2K</a:t>
            </a:r>
            <a:r>
              <a:rPr lang="pt-BR" sz="2800" b="1" dirty="0"/>
              <a:t>Mn</a:t>
            </a:r>
            <a:r>
              <a:rPr lang="pt-BR" sz="2800" b="1" baseline="30000" dirty="0"/>
              <a:t>+7</a:t>
            </a:r>
            <a:r>
              <a:rPr lang="pt-BR" sz="2800" dirty="0"/>
              <a:t>O</a:t>
            </a:r>
            <a:r>
              <a:rPr lang="pt-BR" sz="2800" baseline="-25000" dirty="0"/>
              <a:t>4</a:t>
            </a:r>
            <a:r>
              <a:rPr lang="pt-BR" sz="2800" dirty="0"/>
              <a:t> + 3H</a:t>
            </a:r>
            <a:r>
              <a:rPr lang="pt-BR" sz="2800" baseline="-25000" dirty="0"/>
              <a:t>2</a:t>
            </a:r>
            <a:r>
              <a:rPr lang="pt-BR" sz="2800" dirty="0"/>
              <a:t>SO</a:t>
            </a:r>
            <a:r>
              <a:rPr lang="pt-BR" sz="2800" baseline="-25000" dirty="0"/>
              <a:t>4</a:t>
            </a:r>
            <a:r>
              <a:rPr lang="pt-BR" sz="2800" dirty="0"/>
              <a:t> + 5Na</a:t>
            </a:r>
            <a:r>
              <a:rPr lang="pt-BR" sz="2800" baseline="-25000" dirty="0"/>
              <a:t>2</a:t>
            </a:r>
            <a:r>
              <a:rPr lang="pt-BR" sz="2800" b="1" dirty="0"/>
              <a:t>S</a:t>
            </a:r>
            <a:r>
              <a:rPr lang="pt-BR" sz="2800" b="1" baseline="30000" dirty="0"/>
              <a:t>+4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 = </a:t>
            </a:r>
            <a:endParaRPr lang="ru-RU" sz="2800" dirty="0" smtClean="0"/>
          </a:p>
          <a:p>
            <a:r>
              <a:rPr lang="ru-RU" sz="2400" dirty="0" smtClean="0"/>
              <a:t>окислитель                  восстановитель</a:t>
            </a:r>
            <a:endParaRPr lang="ru-RU" sz="2400" dirty="0"/>
          </a:p>
          <a:p>
            <a:r>
              <a:rPr lang="ru-RU" sz="2800" dirty="0" smtClean="0"/>
              <a:t>= </a:t>
            </a:r>
            <a:r>
              <a:rPr lang="pt-BR" sz="2800" dirty="0" smtClean="0"/>
              <a:t>K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2</a:t>
            </a:r>
            <a:r>
              <a:rPr lang="pt-BR" sz="2800" b="1" dirty="0" smtClean="0"/>
              <a:t>Mn</a:t>
            </a:r>
            <a:r>
              <a:rPr lang="pt-BR" sz="2800" b="1" baseline="30000" dirty="0" smtClean="0"/>
              <a:t>+2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ru-RU" sz="2800" baseline="-25000" dirty="0" smtClean="0"/>
              <a:t> </a:t>
            </a:r>
            <a:r>
              <a:rPr lang="pt-BR" sz="2800" dirty="0" smtClean="0"/>
              <a:t>+</a:t>
            </a:r>
            <a:r>
              <a:rPr lang="ru-RU" sz="2800" dirty="0" smtClean="0"/>
              <a:t> </a:t>
            </a:r>
            <a:r>
              <a:rPr lang="en-US" sz="2800" dirty="0" smtClean="0"/>
              <a:t>5Na</a:t>
            </a:r>
            <a:r>
              <a:rPr lang="en-US" sz="2800" baseline="-25000" dirty="0" smtClean="0"/>
              <a:t>2</a:t>
            </a:r>
            <a:r>
              <a:rPr lang="en-US" sz="2800" b="1" dirty="0" smtClean="0"/>
              <a:t>S</a:t>
            </a:r>
            <a:r>
              <a:rPr lang="en-US" sz="2800" b="1" baseline="30000" dirty="0" smtClean="0"/>
              <a:t>+6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+ 3H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2" action="ppaction://hlinksldjump"/>
              </a:rPr>
              <a:t>Степень окисления.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3" action="ppaction://hlinksldjump"/>
              </a:rPr>
              <a:t>Метод электронного баланса.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4" action="ppaction://hlinksldjump"/>
              </a:rPr>
              <a:t>Составление уравнений сложных </a:t>
            </a:r>
            <a:r>
              <a:rPr lang="ru-RU" sz="3200" dirty="0" err="1" smtClean="0">
                <a:hlinkClick r:id="rId4" action="ppaction://hlinksldjump"/>
              </a:rPr>
              <a:t>окислительно</a:t>
            </a:r>
            <a:r>
              <a:rPr lang="ru-RU" sz="3200" dirty="0" smtClean="0">
                <a:hlinkClick r:id="rId4" action="ppaction://hlinksldjump"/>
              </a:rPr>
              <a:t>-восстановительных реакций.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5" action="ppaction://hlinksldjump"/>
              </a:rPr>
              <a:t>Метод </a:t>
            </a:r>
            <a:r>
              <a:rPr lang="ru-RU" sz="3200" dirty="0" err="1" smtClean="0">
                <a:hlinkClick r:id="rId5" action="ppaction://hlinksldjump"/>
              </a:rPr>
              <a:t>полуреакций</a:t>
            </a:r>
            <a:r>
              <a:rPr lang="ru-RU" sz="3200" dirty="0" smtClean="0">
                <a:hlinkClick r:id="rId5" action="ppaction://hlinksldjump"/>
              </a:rPr>
              <a:t> (электронно-ионный метод)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6" action="ppaction://hlinksldjump"/>
              </a:rPr>
              <a:t>Электролиз.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7" action="ppaction://hlinksldjump"/>
              </a:rPr>
              <a:t>Коррозия и способы защиты от коррозии.</a:t>
            </a:r>
            <a:endParaRPr lang="ru-RU" sz="32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8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533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Внутримолекулярные ОВР </a:t>
            </a:r>
            <a:r>
              <a:rPr lang="ru-RU" sz="2800" dirty="0"/>
              <a:t>— реакции, в которых окислитель и </a:t>
            </a:r>
            <a:r>
              <a:rPr lang="ru-RU" sz="2800" dirty="0" smtClean="0"/>
              <a:t>восстановитель </a:t>
            </a:r>
            <a:r>
              <a:rPr lang="ru-RU" sz="2800" dirty="0"/>
              <a:t>(атомы разных элементов или атомы одного </a:t>
            </a:r>
            <a:r>
              <a:rPr lang="ru-RU" sz="2800" dirty="0" smtClean="0"/>
              <a:t>элемента в </a:t>
            </a:r>
            <a:r>
              <a:rPr lang="ru-RU" sz="2800" dirty="0"/>
              <a:t>разных степенях окисления) находятся в составе одного вещества: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2514600"/>
            <a:ext cx="836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а) 2</a:t>
            </a:r>
            <a:r>
              <a:rPr lang="en-US" sz="3200" dirty="0" smtClean="0"/>
              <a:t>K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+5</a:t>
            </a:r>
            <a:r>
              <a:rPr lang="en-US" sz="3200" b="1" dirty="0" smtClean="0"/>
              <a:t>O</a:t>
            </a:r>
            <a:r>
              <a:rPr lang="en-US" sz="3200" b="1" baseline="30000" dirty="0" smtClean="0"/>
              <a:t>–2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/>
              <a:t>= 2K</a:t>
            </a:r>
            <a:r>
              <a:rPr lang="en-US" sz="3200" b="1" dirty="0"/>
              <a:t>Cl</a:t>
            </a:r>
            <a:r>
              <a:rPr lang="en-US" sz="3200" b="1" baseline="30000" dirty="0"/>
              <a:t>–1</a:t>
            </a:r>
            <a:r>
              <a:rPr lang="en-US" sz="3200" dirty="0"/>
              <a:t> + </a:t>
            </a:r>
            <a:r>
              <a:rPr lang="en-US" sz="3200" dirty="0" smtClean="0"/>
              <a:t>3</a:t>
            </a:r>
            <a:r>
              <a:rPr lang="en-US" sz="3200" b="1" dirty="0" smtClean="0"/>
              <a:t>O</a:t>
            </a:r>
            <a:r>
              <a:rPr lang="en-US" sz="3200" b="1" baseline="30000" dirty="0" smtClean="0"/>
              <a:t>0</a:t>
            </a:r>
            <a:r>
              <a:rPr lang="ru-RU" sz="3200" baseline="-25000" dirty="0" smtClean="0"/>
              <a:t>2</a:t>
            </a:r>
            <a:endParaRPr lang="ru-RU" sz="3200" baseline="-25000" dirty="0"/>
          </a:p>
          <a:p>
            <a:r>
              <a:rPr lang="en-US" sz="2800" dirty="0"/>
              <a:t>(Cl</a:t>
            </a:r>
            <a:r>
              <a:rPr lang="en-US" sz="2800" baseline="30000" dirty="0"/>
              <a:t>+5</a:t>
            </a:r>
            <a:r>
              <a:rPr lang="en-US" sz="2800" dirty="0"/>
              <a:t> – </a:t>
            </a:r>
            <a:r>
              <a:rPr lang="ru-RU" sz="2800" dirty="0"/>
              <a:t>окислитель, </a:t>
            </a:r>
            <a:r>
              <a:rPr lang="en-US" sz="2800" dirty="0"/>
              <a:t>O</a:t>
            </a:r>
            <a:r>
              <a:rPr lang="en-US" sz="2800" baseline="30000" dirty="0"/>
              <a:t>–2</a:t>
            </a:r>
            <a:r>
              <a:rPr lang="en-US" sz="2800" dirty="0"/>
              <a:t> – </a:t>
            </a:r>
            <a:r>
              <a:rPr lang="ru-RU" sz="2800" dirty="0"/>
              <a:t>восстановитель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62400"/>
            <a:ext cx="773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 </a:t>
            </a:r>
            <a:r>
              <a:rPr lang="en-US" sz="2800" b="1" dirty="0"/>
              <a:t>N</a:t>
            </a:r>
            <a:r>
              <a:rPr lang="en-US" sz="2800" b="1" baseline="30000" dirty="0"/>
              <a:t>–3</a:t>
            </a:r>
            <a:r>
              <a:rPr lang="en-US" sz="2800" dirty="0"/>
              <a:t>H</a:t>
            </a:r>
            <a:r>
              <a:rPr lang="en-US" sz="2800" baseline="-25000" dirty="0"/>
              <a:t>4</a:t>
            </a:r>
            <a:r>
              <a:rPr lang="en-US" sz="2800" b="1" dirty="0"/>
              <a:t>N</a:t>
            </a:r>
            <a:r>
              <a:rPr lang="en-US" sz="2800" b="1" baseline="30000" dirty="0"/>
              <a:t>+3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= </a:t>
            </a:r>
            <a:r>
              <a:rPr lang="en-US" sz="2800" b="1" dirty="0"/>
              <a:t>N</a:t>
            </a:r>
            <a:r>
              <a:rPr lang="en-US" sz="2800" b="1" baseline="30000" dirty="0"/>
              <a:t>0</a:t>
            </a:r>
            <a:r>
              <a:rPr lang="en-US" sz="2800" baseline="-25000" dirty="0"/>
              <a:t>2</a:t>
            </a:r>
            <a:r>
              <a:rPr lang="en-US" sz="2800" dirty="0"/>
              <a:t> + 2H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r>
              <a:rPr lang="en-US" sz="2800" dirty="0"/>
              <a:t>(N</a:t>
            </a:r>
            <a:r>
              <a:rPr lang="en-US" sz="2800" baseline="30000" dirty="0"/>
              <a:t>+3</a:t>
            </a:r>
            <a:r>
              <a:rPr lang="en-US" sz="2800" dirty="0"/>
              <a:t> – </a:t>
            </a:r>
            <a:r>
              <a:rPr lang="ru-RU" sz="2800" dirty="0"/>
              <a:t>окислитель, </a:t>
            </a:r>
            <a:r>
              <a:rPr lang="en-US" sz="2800" dirty="0"/>
              <a:t>N</a:t>
            </a:r>
            <a:r>
              <a:rPr lang="en-US" sz="2800" baseline="30000" dirty="0"/>
              <a:t>–3</a:t>
            </a:r>
            <a:r>
              <a:rPr lang="en-US" sz="2800" dirty="0"/>
              <a:t> – </a:t>
            </a:r>
            <a:r>
              <a:rPr lang="ru-RU" sz="2800" dirty="0"/>
              <a:t>восстановитель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533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Реакции </a:t>
            </a:r>
            <a:r>
              <a:rPr lang="ru-RU" sz="2800" i="1" dirty="0" err="1"/>
              <a:t>диспропорционирования</a:t>
            </a:r>
            <a:r>
              <a:rPr lang="ru-RU" sz="2800" i="1" dirty="0"/>
              <a:t> </a:t>
            </a:r>
            <a:r>
              <a:rPr lang="ru-RU" sz="2800" dirty="0"/>
              <a:t>— реакции, в которых атомы </a:t>
            </a:r>
            <a:r>
              <a:rPr lang="ru-RU" sz="2800" dirty="0" smtClean="0"/>
              <a:t>одного </a:t>
            </a:r>
            <a:r>
              <a:rPr lang="ru-RU" sz="2800" dirty="0"/>
              <a:t>и того же элемента, находящиеся в одной степени окисления и </a:t>
            </a:r>
            <a:r>
              <a:rPr lang="ru-RU" sz="2800" dirty="0" smtClean="0"/>
              <a:t>входящие </a:t>
            </a:r>
            <a:r>
              <a:rPr lang="ru-RU" sz="2800" dirty="0"/>
              <a:t>в одно вещество, являются и окислителем, и восстановителем: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65737"/>
            <a:ext cx="836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4K</a:t>
            </a:r>
            <a:r>
              <a:rPr lang="en-US" sz="3200" b="1" dirty="0"/>
              <a:t>Cl</a:t>
            </a:r>
            <a:r>
              <a:rPr lang="en-US" sz="3200" b="1" baseline="30000" dirty="0"/>
              <a:t>+5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K</a:t>
            </a:r>
            <a:r>
              <a:rPr lang="en-US" sz="3200" b="1" dirty="0" err="1"/>
              <a:t>Cl</a:t>
            </a:r>
            <a:r>
              <a:rPr lang="en-US" sz="3200" b="1" baseline="30000" dirty="0"/>
              <a:t>–1</a:t>
            </a:r>
            <a:r>
              <a:rPr lang="en-US" sz="3200" dirty="0"/>
              <a:t> + </a:t>
            </a:r>
            <a:r>
              <a:rPr lang="en-US" sz="3200" dirty="0" smtClean="0"/>
              <a:t>3K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+7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  <a:p>
            <a:r>
              <a:rPr lang="en-US" sz="2800" dirty="0"/>
              <a:t>(Cl</a:t>
            </a:r>
            <a:r>
              <a:rPr lang="en-US" sz="2800" baseline="30000" dirty="0"/>
              <a:t>+5</a:t>
            </a:r>
            <a:r>
              <a:rPr lang="en-US" sz="2800" dirty="0"/>
              <a:t> – </a:t>
            </a:r>
            <a:r>
              <a:rPr lang="ru-RU" sz="2800" dirty="0"/>
              <a:t>окислитель, </a:t>
            </a:r>
            <a:r>
              <a:rPr lang="en-US" sz="2800" dirty="0"/>
              <a:t>Cl</a:t>
            </a:r>
            <a:r>
              <a:rPr lang="en-US" sz="2800" baseline="30000" dirty="0"/>
              <a:t>+5</a:t>
            </a:r>
            <a:r>
              <a:rPr lang="en-US" sz="2800" dirty="0"/>
              <a:t> – </a:t>
            </a:r>
            <a:r>
              <a:rPr lang="ru-RU" sz="2800" dirty="0"/>
              <a:t>восстановитель</a:t>
            </a:r>
            <a:r>
              <a:rPr lang="ru-RU" sz="2800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038600"/>
            <a:ext cx="8086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="1" dirty="0"/>
              <a:t>S</a:t>
            </a:r>
            <a:r>
              <a:rPr lang="en-US" sz="2800" b="1" baseline="30000" dirty="0"/>
              <a:t>0</a:t>
            </a:r>
            <a:r>
              <a:rPr lang="en-US" sz="2800" dirty="0"/>
              <a:t> + 6NaOH = 2Na</a:t>
            </a:r>
            <a:r>
              <a:rPr lang="en-US" sz="2800" baseline="-25000" dirty="0"/>
              <a:t>2</a:t>
            </a:r>
            <a:r>
              <a:rPr lang="en-US" sz="2800" b="1" dirty="0"/>
              <a:t>S</a:t>
            </a:r>
            <a:r>
              <a:rPr lang="en-US" sz="2800" b="1" baseline="30000" dirty="0"/>
              <a:t>–2</a:t>
            </a:r>
            <a:r>
              <a:rPr lang="en-US" sz="2800" dirty="0"/>
              <a:t> + Na</a:t>
            </a:r>
            <a:r>
              <a:rPr lang="en-US" sz="2800" baseline="-25000" dirty="0"/>
              <a:t>2</a:t>
            </a:r>
            <a:r>
              <a:rPr lang="en-US" sz="2800" b="1" dirty="0"/>
              <a:t>S</a:t>
            </a:r>
            <a:r>
              <a:rPr lang="en-US" sz="2800" b="1" baseline="30000" dirty="0"/>
              <a:t>+4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 + 3H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ru-RU" sz="2800" dirty="0"/>
              <a:t>или</a:t>
            </a:r>
          </a:p>
          <a:p>
            <a:r>
              <a:rPr lang="ru-RU" sz="2800" dirty="0"/>
              <a:t>4</a:t>
            </a:r>
            <a:r>
              <a:rPr lang="en-US" sz="2800" b="1" dirty="0"/>
              <a:t>S</a:t>
            </a:r>
            <a:r>
              <a:rPr lang="en-US" sz="2800" b="1" baseline="30000" dirty="0"/>
              <a:t>0</a:t>
            </a:r>
            <a:r>
              <a:rPr lang="en-US" sz="2800" dirty="0"/>
              <a:t> + 6NaOH = 2Na</a:t>
            </a:r>
            <a:r>
              <a:rPr lang="en-US" sz="2800" baseline="-25000" dirty="0"/>
              <a:t>2</a:t>
            </a:r>
            <a:r>
              <a:rPr lang="en-US" sz="2800" b="1" dirty="0"/>
              <a:t>S</a:t>
            </a:r>
            <a:r>
              <a:rPr lang="en-US" sz="2800" b="1" baseline="30000" dirty="0"/>
              <a:t>–2</a:t>
            </a:r>
            <a:r>
              <a:rPr lang="en-US" sz="2800" dirty="0"/>
              <a:t> + Na</a:t>
            </a:r>
            <a:r>
              <a:rPr lang="en-US" sz="2800" baseline="-25000" dirty="0"/>
              <a:t>2</a:t>
            </a:r>
            <a:r>
              <a:rPr lang="en-US" sz="2800" b="1" dirty="0"/>
              <a:t>S</a:t>
            </a:r>
            <a:r>
              <a:rPr lang="en-US" sz="2800" b="1" baseline="30000" dirty="0"/>
              <a:t>+</a:t>
            </a:r>
            <a:r>
              <a:rPr lang="ru-RU" sz="2800" b="1" baseline="30000" dirty="0"/>
              <a:t>2</a:t>
            </a:r>
            <a:r>
              <a:rPr lang="ru-RU" sz="2800" b="1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 + 3H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ru-RU" sz="2800" dirty="0"/>
          </a:p>
          <a:p>
            <a:r>
              <a:rPr lang="ru-RU" sz="2800" dirty="0"/>
              <a:t>(</a:t>
            </a:r>
            <a:r>
              <a:rPr lang="en-US" sz="2800" dirty="0"/>
              <a:t>S</a:t>
            </a:r>
            <a:r>
              <a:rPr lang="en-US" sz="2800" baseline="30000" dirty="0"/>
              <a:t>0</a:t>
            </a:r>
            <a:r>
              <a:rPr lang="en-US" sz="2800" dirty="0"/>
              <a:t> – </a:t>
            </a:r>
            <a:r>
              <a:rPr lang="ru-RU" sz="2800" dirty="0"/>
              <a:t>окислитель, </a:t>
            </a:r>
            <a:r>
              <a:rPr lang="en-US" sz="2800" dirty="0"/>
              <a:t>S</a:t>
            </a:r>
            <a:r>
              <a:rPr lang="en-US" sz="2800" baseline="30000" dirty="0"/>
              <a:t>0</a:t>
            </a:r>
            <a:r>
              <a:rPr lang="en-US" sz="2800" dirty="0"/>
              <a:t> </a:t>
            </a:r>
            <a:r>
              <a:rPr lang="ru-RU" sz="2800" dirty="0"/>
              <a:t>– восстановитель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9516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Основные окислители и восстановители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81286"/>
              </p:ext>
            </p:extLst>
          </p:nvPr>
        </p:nvGraphicFramePr>
        <p:xfrm>
          <a:off x="755576" y="1052736"/>
          <a:ext cx="777686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Окислители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Восстановители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Простые вещества – неметаллы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(кислород, галогены и другие), соединения, содержащие элемент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максимальной (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KMnO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HNO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4(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КОНЦ.)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или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промежуточной степени окисления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MnO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Ag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O, NaNO</a:t>
                      </a:r>
                      <a:r>
                        <a:rPr lang="ru-RU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≪царская водка≫).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Простые вещества – металлы, Н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С,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СО, соединения неметаллов в минимальной степени окисления (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2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–3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ru-RU" sz="2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др.), соединения, содержащие элемент в промежуточной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степени окисления (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24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альдегиды, спирты,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муравьиная кислота.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22</a:t>
            </a:fld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ru-RU" b="1" dirty="0" smtClean="0"/>
              <a:t>. Метод электронного баланса</a:t>
            </a:r>
            <a:endParaRPr lang="ru-RU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5721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2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3. </a:t>
            </a:r>
            <a:r>
              <a:rPr lang="ru-RU" sz="3600" b="1" dirty="0"/>
              <a:t>Составление уравнений сложных </a:t>
            </a:r>
            <a:r>
              <a:rPr lang="ru-RU" sz="3600" b="1" dirty="0" err="1"/>
              <a:t>окислительно</a:t>
            </a:r>
            <a:r>
              <a:rPr lang="ru-RU" sz="3600" b="1" dirty="0"/>
              <a:t>-восстановительных реакций.</a:t>
            </a:r>
            <a:br>
              <a:rPr lang="ru-RU" sz="3600" b="1" dirty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381780"/>
            <a:ext cx="801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Окислительные свойства </a:t>
            </a:r>
            <a:r>
              <a:rPr lang="en-US" sz="2800" dirty="0" smtClean="0"/>
              <a:t>KMnO</a:t>
            </a:r>
            <a:r>
              <a:rPr lang="en-US" sz="2800" baseline="-25000" dirty="0" smtClean="0"/>
              <a:t>4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KMn</a:t>
            </a:r>
            <a:r>
              <a:rPr lang="ru-RU" sz="3200" b="1" baseline="30000" dirty="0" smtClean="0"/>
              <a:t>+7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endParaRPr lang="en-US" sz="2400" b="1" dirty="0" smtClean="0"/>
          </a:p>
          <a:p>
            <a:r>
              <a:rPr lang="en-US" sz="2000" dirty="0" smtClean="0"/>
              <a:t>(</a:t>
            </a:r>
            <a:r>
              <a:rPr lang="ru-RU" sz="2000" dirty="0" smtClean="0"/>
              <a:t>малиновый)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1905000"/>
            <a:ext cx="202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H</a:t>
            </a:r>
            <a:r>
              <a:rPr lang="en-US" sz="2400" baseline="30000" dirty="0" smtClean="0"/>
              <a:t>+</a:t>
            </a:r>
          </a:p>
          <a:p>
            <a:r>
              <a:rPr lang="ru-RU" sz="2400" dirty="0" smtClean="0"/>
              <a:t>кислая </a:t>
            </a:r>
            <a:r>
              <a:rPr lang="ru-RU" sz="2400" dirty="0"/>
              <a:t>среда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3048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H</a:t>
            </a:r>
            <a:r>
              <a:rPr lang="en-US" sz="2400" baseline="-25000" dirty="0" smtClean="0"/>
              <a:t>2</a:t>
            </a:r>
            <a:r>
              <a:rPr lang="en-US" sz="2400" dirty="0"/>
              <a:t>O</a:t>
            </a:r>
            <a:endParaRPr lang="en-US" sz="2400" baseline="-25000" dirty="0" smtClean="0"/>
          </a:p>
          <a:p>
            <a:r>
              <a:rPr lang="ru-RU" sz="2400" dirty="0" smtClean="0"/>
              <a:t>нейтральная </a:t>
            </a:r>
            <a:r>
              <a:rPr lang="ru-RU" sz="2400" dirty="0"/>
              <a:t>среда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457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OH</a:t>
            </a:r>
            <a:r>
              <a:rPr lang="en-US" sz="2400" baseline="30000" dirty="0" smtClean="0"/>
              <a:t>–  </a:t>
            </a:r>
          </a:p>
          <a:p>
            <a:r>
              <a:rPr lang="ru-RU" sz="2400" dirty="0" smtClean="0"/>
              <a:t>щелочная </a:t>
            </a:r>
            <a:r>
              <a:rPr lang="ru-RU" sz="2400" dirty="0"/>
              <a:t>среда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2057400"/>
            <a:ext cx="2609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Mn</a:t>
            </a:r>
            <a:r>
              <a:rPr lang="en-US" sz="3200" b="1" baseline="30000" dirty="0" smtClean="0"/>
              <a:t>2+</a:t>
            </a:r>
            <a:r>
              <a:rPr lang="en-US" sz="3200" b="1" dirty="0" smtClean="0"/>
              <a:t>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ru-RU" sz="3200" b="1" dirty="0" smtClean="0"/>
          </a:p>
          <a:p>
            <a:r>
              <a:rPr lang="ru-RU" dirty="0" smtClean="0"/>
              <a:t>(бесцветный)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200400"/>
            <a:ext cx="312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Mn</a:t>
            </a:r>
            <a:r>
              <a:rPr lang="en-US" sz="3200" b="1" baseline="30000" dirty="0" smtClean="0"/>
              <a:t>+4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↓ + KOH</a:t>
            </a:r>
            <a:endParaRPr lang="ru-RU" sz="3200" b="1" dirty="0" smtClean="0"/>
          </a:p>
          <a:p>
            <a:r>
              <a:rPr lang="ru-RU" sz="2000" dirty="0" smtClean="0"/>
              <a:t>(бурый)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565421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Mn</a:t>
            </a:r>
            <a:r>
              <a:rPr lang="en-US" sz="3200" b="1" baseline="30000" dirty="0" smtClean="0"/>
              <a:t>+6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ru-RU" sz="2400" b="1" dirty="0" smtClean="0"/>
          </a:p>
          <a:p>
            <a:r>
              <a:rPr lang="ru-RU" sz="2000" dirty="0" smtClean="0"/>
              <a:t>(зелёный)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57400" y="2320498"/>
            <a:ext cx="0" cy="2667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95500" y="3505200"/>
            <a:ext cx="3314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95500" y="2286000"/>
            <a:ext cx="3314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57400" y="5029200"/>
            <a:ext cx="3314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0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907701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Cr</a:t>
            </a:r>
            <a:r>
              <a:rPr lang="en-US" sz="3200" b="1" baseline="30000" dirty="0" smtClean="0"/>
              <a:t>+6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endParaRPr lang="en-US" sz="2400" b="1" dirty="0" smtClean="0"/>
          </a:p>
          <a:p>
            <a:r>
              <a:rPr lang="en-US" sz="2000" dirty="0" smtClean="0"/>
              <a:t>(</a:t>
            </a:r>
            <a:r>
              <a:rPr lang="ru-RU" sz="2000" dirty="0" smtClean="0"/>
              <a:t>жёлтый)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43100" y="533400"/>
            <a:ext cx="202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H</a:t>
            </a:r>
            <a:r>
              <a:rPr lang="en-US" sz="2400" baseline="30000" dirty="0" smtClean="0"/>
              <a:t>+</a:t>
            </a:r>
          </a:p>
          <a:p>
            <a:r>
              <a:rPr lang="ru-RU" sz="2400" dirty="0" smtClean="0"/>
              <a:t>кислая </a:t>
            </a:r>
            <a:r>
              <a:rPr lang="ru-RU" sz="2400" dirty="0"/>
              <a:t>среда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802955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OH</a:t>
            </a:r>
            <a:r>
              <a:rPr lang="en-US" sz="2400" baseline="30000" dirty="0" smtClean="0"/>
              <a:t>–  </a:t>
            </a:r>
          </a:p>
          <a:p>
            <a:r>
              <a:rPr lang="ru-RU" sz="2400" dirty="0" smtClean="0"/>
              <a:t>щелочная </a:t>
            </a:r>
            <a:r>
              <a:rPr lang="ru-RU" sz="2400" dirty="0"/>
              <a:t>среда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653535"/>
            <a:ext cx="2609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</a:t>
            </a:r>
            <a:r>
              <a:rPr lang="en-US" sz="3200" b="1" baseline="30000" dirty="0" smtClean="0"/>
              <a:t>3+</a:t>
            </a:r>
            <a:r>
              <a:rPr lang="en-US" sz="3200" b="1" dirty="0" smtClean="0"/>
              <a:t>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ru-RU" sz="3200" b="1" dirty="0" smtClean="0"/>
          </a:p>
          <a:p>
            <a:r>
              <a:rPr lang="ru-RU" dirty="0" smtClean="0"/>
              <a:t>(зелёный)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1872559"/>
            <a:ext cx="474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</a:t>
            </a:r>
            <a:r>
              <a:rPr lang="en-US" sz="3200" b="1" baseline="30000" dirty="0" smtClean="0"/>
              <a:t>+3</a:t>
            </a:r>
            <a:r>
              <a:rPr lang="en-US" sz="3200" b="1" dirty="0" smtClean="0"/>
              <a:t>(OH)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↓ </a:t>
            </a:r>
            <a:r>
              <a:rPr lang="en-US" sz="2800" dirty="0" smtClean="0"/>
              <a:t>(K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[Cr(OH)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])</a:t>
            </a:r>
            <a:r>
              <a:rPr lang="en-US" sz="3200" b="1" dirty="0" smtClean="0"/>
              <a:t>  </a:t>
            </a:r>
            <a:endParaRPr lang="ru-RU" sz="3200" b="1" dirty="0" smtClean="0"/>
          </a:p>
          <a:p>
            <a:r>
              <a:rPr lang="ru-RU" sz="2000" dirty="0" smtClean="0"/>
              <a:t>(серо-зелёный)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2842" y="638146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Cr</a:t>
            </a:r>
            <a:r>
              <a:rPr lang="en-US" sz="3200" b="1" baseline="30000" dirty="0" smtClean="0"/>
              <a:t>+6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endParaRPr lang="en-US" sz="2400" b="1" dirty="0" smtClean="0"/>
          </a:p>
          <a:p>
            <a:r>
              <a:rPr lang="en-US" sz="2000" dirty="0" smtClean="0"/>
              <a:t>(</a:t>
            </a:r>
            <a:r>
              <a:rPr lang="ru-RU" sz="2000" dirty="0" smtClean="0"/>
              <a:t>оранжевый)</a:t>
            </a:r>
            <a:endParaRPr lang="en-US" sz="2000" dirty="0" smtClean="0"/>
          </a:p>
        </p:txBody>
      </p:sp>
      <p:cxnSp>
        <p:nvCxnSpPr>
          <p:cNvPr id="17" name="Прямая со стрелкой 16"/>
          <p:cNvCxnSpPr>
            <a:stCxn id="11" idx="1"/>
          </p:cNvCxnSpPr>
          <p:nvPr/>
        </p:nvCxnSpPr>
        <p:spPr>
          <a:xfrm flipV="1">
            <a:off x="1943100" y="948898"/>
            <a:ext cx="22479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81200" y="2197505"/>
            <a:ext cx="22479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44196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</a:t>
            </a:r>
            <a:r>
              <a:rPr lang="ru-RU" sz="2800" dirty="0" smtClean="0"/>
              <a:t>   </a:t>
            </a:r>
            <a:r>
              <a:rPr lang="en-US" sz="2800" dirty="0" smtClean="0"/>
              <a:t>+ </a:t>
            </a:r>
            <a:r>
              <a:rPr lang="ru-RU" sz="2800" dirty="0" smtClean="0"/>
              <a:t>   </a:t>
            </a:r>
            <a:r>
              <a:rPr lang="en-US" sz="2800" dirty="0" smtClean="0"/>
              <a:t>2NaOH =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400" dirty="0" smtClean="0"/>
              <a:t>(</a:t>
            </a:r>
            <a:r>
              <a:rPr lang="ru-RU" sz="2400" dirty="0" smtClean="0"/>
              <a:t>оранжевый)     щёлочь     (жёлтый)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5486400"/>
            <a:ext cx="77818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ru-RU" sz="2800" dirty="0" smtClean="0"/>
              <a:t>  </a:t>
            </a:r>
            <a:r>
              <a:rPr lang="en-US" sz="2800" dirty="0" smtClean="0"/>
              <a:t>+ </a:t>
            </a:r>
            <a:r>
              <a:rPr lang="ru-RU" sz="2800" dirty="0" smtClean="0"/>
              <a:t> 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 smtClean="0"/>
              <a:t>= </a:t>
            </a:r>
            <a:r>
              <a:rPr lang="ru-RU" sz="2800" dirty="0" smtClean="0"/>
              <a:t>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3600" dirty="0" smtClean="0"/>
          </a:p>
          <a:p>
            <a:r>
              <a:rPr lang="ru-RU" sz="2400" dirty="0" smtClean="0"/>
              <a:t>  </a:t>
            </a:r>
            <a:r>
              <a:rPr lang="en-US" sz="2400" dirty="0" smtClean="0"/>
              <a:t>(</a:t>
            </a:r>
            <a:r>
              <a:rPr lang="ru-RU" sz="2400" dirty="0" smtClean="0"/>
              <a:t>жёлтый)     (кислота)   (оранжевый)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" y="2841248"/>
            <a:ext cx="182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Cr</a:t>
            </a:r>
            <a:r>
              <a:rPr lang="en-US" sz="3200" b="1" baseline="30000" dirty="0" smtClean="0"/>
              <a:t>+6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endParaRPr lang="en-US" sz="2400" b="1" dirty="0" smtClean="0"/>
          </a:p>
          <a:p>
            <a:r>
              <a:rPr lang="en-US" sz="2000" dirty="0" smtClean="0"/>
              <a:t>(</a:t>
            </a:r>
            <a:r>
              <a:rPr lang="ru-RU" sz="2000" dirty="0" smtClean="0"/>
              <a:t>жёлтый)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2736502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 </a:t>
            </a:r>
          </a:p>
          <a:p>
            <a:r>
              <a:rPr lang="ru-RU" sz="2400" dirty="0" smtClean="0"/>
              <a:t>нейтральная </a:t>
            </a:r>
            <a:r>
              <a:rPr lang="ru-RU" sz="2400" dirty="0"/>
              <a:t>среда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6300" y="28412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</a:t>
            </a:r>
            <a:r>
              <a:rPr lang="en-US" sz="3200" b="1" baseline="30000" dirty="0" smtClean="0"/>
              <a:t>+3</a:t>
            </a:r>
            <a:r>
              <a:rPr lang="en-US" sz="3200" b="1" dirty="0" smtClean="0"/>
              <a:t>(OH)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↓ +</a:t>
            </a:r>
            <a:r>
              <a:rPr lang="ru-RU" sz="3200" b="1" dirty="0" smtClean="0"/>
              <a:t> </a:t>
            </a:r>
            <a:r>
              <a:rPr lang="en-US" sz="3200" b="1" dirty="0" smtClean="0"/>
              <a:t>KOH  </a:t>
            </a:r>
            <a:endParaRPr lang="ru-RU" sz="3200" b="1" dirty="0" smtClean="0"/>
          </a:p>
          <a:p>
            <a:r>
              <a:rPr lang="ru-RU" sz="2000" dirty="0" smtClean="0"/>
              <a:t>(серо-зелёный)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095500" y="3186498"/>
            <a:ext cx="22479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9100" y="388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Превращение хроматов в дихроматы и наоборот</a:t>
            </a:r>
            <a:endParaRPr lang="ru-RU" sz="2400" i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23" grpId="0"/>
      <p:bldP spid="19" grpId="0"/>
      <p:bldP spid="26" grpId="0"/>
      <p:bldP spid="18" grpId="0"/>
      <p:bldP spid="20" grpId="0"/>
      <p:bldP spid="2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862" y="3755648"/>
            <a:ext cx="1470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30000" dirty="0" smtClean="0"/>
              <a:t>+6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endParaRPr lang="en-US" sz="2400" b="1" dirty="0" smtClean="0"/>
          </a:p>
          <a:p>
            <a:r>
              <a:rPr lang="en-US" sz="2000" dirty="0" smtClean="0"/>
              <a:t>(</a:t>
            </a:r>
            <a:r>
              <a:rPr lang="ru-RU" sz="2000" dirty="0" err="1" smtClean="0"/>
              <a:t>конц</a:t>
            </a:r>
            <a:r>
              <a:rPr lang="ru-RU" sz="2000" dirty="0" smtClean="0"/>
              <a:t>.)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58662" y="1554034"/>
            <a:ext cx="398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слабый восстановитель</a:t>
            </a:r>
            <a:endParaRPr lang="en-US" sz="2400" baseline="30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34146" y="1754089"/>
            <a:ext cx="260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3200" b="1" baseline="30000" dirty="0" smtClean="0"/>
              <a:t>+4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↑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ru-RU" sz="3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572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30000" dirty="0" smtClean="0"/>
              <a:t>–2</a:t>
            </a:r>
            <a:r>
              <a:rPr lang="en-US" sz="3200" b="1" dirty="0" smtClean="0"/>
              <a:t>↑, S</a:t>
            </a:r>
            <a:r>
              <a:rPr lang="en-US" sz="3200" b="1" baseline="30000" dirty="0" smtClean="0"/>
              <a:t>0</a:t>
            </a:r>
            <a:r>
              <a:rPr lang="en-US" sz="3200" b="1" dirty="0" smtClean="0"/>
              <a:t>↓ +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 </a:t>
            </a:r>
            <a:endParaRPr lang="ru-RU" sz="32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2650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(активные металлы: </a:t>
            </a:r>
            <a:r>
              <a:rPr lang="en-US" sz="2400" dirty="0" smtClean="0"/>
              <a:t>Li – Zn …</a:t>
            </a:r>
          </a:p>
          <a:p>
            <a:r>
              <a:rPr lang="en-US" sz="2400" dirty="0"/>
              <a:t> </a:t>
            </a:r>
            <a:r>
              <a:rPr lang="ru-RU" sz="2400" dirty="0" smtClean="0"/>
              <a:t>некоторые сложные вещества: </a:t>
            </a:r>
            <a:r>
              <a:rPr lang="en-US" sz="2400" dirty="0" smtClean="0"/>
              <a:t>HI, KI, …)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1336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(неметаллы: </a:t>
            </a:r>
            <a:r>
              <a:rPr lang="en-US" sz="2400" dirty="0"/>
              <a:t>S, P, C</a:t>
            </a:r>
            <a:r>
              <a:rPr lang="ru-RU" sz="2400" dirty="0"/>
              <a:t>, </a:t>
            </a:r>
          </a:p>
          <a:p>
            <a:r>
              <a:rPr lang="ru-RU" sz="2400" dirty="0"/>
              <a:t>  средне- и 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ru-RU" sz="2400" dirty="0"/>
              <a:t>малоактивные металлы: </a:t>
            </a:r>
            <a:r>
              <a:rPr lang="en-US" sz="2400" dirty="0" err="1"/>
              <a:t>Pb</a:t>
            </a:r>
            <a:r>
              <a:rPr lang="en-US" sz="2400" dirty="0"/>
              <a:t>, Cu, Ag …</a:t>
            </a:r>
          </a:p>
          <a:p>
            <a:r>
              <a:rPr lang="en-US" sz="2400" dirty="0"/>
              <a:t>  </a:t>
            </a:r>
            <a:r>
              <a:rPr lang="ru-RU" sz="2400" dirty="0"/>
              <a:t>сложные вещества: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S, </a:t>
            </a:r>
            <a:r>
              <a:rPr lang="en-US" sz="2400" dirty="0" smtClean="0"/>
              <a:t>…)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4648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сильный восстановитель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0700" y="2147501"/>
            <a:ext cx="0" cy="31102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90700" y="2147501"/>
            <a:ext cx="36195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90700" y="5257800"/>
            <a:ext cx="36195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609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Серная концентрированная  кислота </a:t>
            </a:r>
            <a:r>
              <a:rPr lang="en-US" sz="2800" dirty="0" smtClean="0"/>
              <a:t>H</a:t>
            </a:r>
            <a:r>
              <a:rPr lang="ru-RU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endParaRPr lang="ru-RU" sz="28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8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03841"/>
              </p:ext>
            </p:extLst>
          </p:nvPr>
        </p:nvGraphicFramePr>
        <p:xfrm>
          <a:off x="227794" y="1524001"/>
          <a:ext cx="8535206" cy="180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CS ChemDraw Drawing" r:id="rId4" imgW="4741781" imgH="1001454" progId="ChemDraw.Document.6.0">
                  <p:embed/>
                </p:oleObj>
              </mc:Choice>
              <mc:Fallback>
                <p:oleObj name="CS ChemDraw Drawing" r:id="rId4" imgW="4741781" imgH="10014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794" y="1524001"/>
                        <a:ext cx="8535206" cy="180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09467"/>
              </p:ext>
            </p:extLst>
          </p:nvPr>
        </p:nvGraphicFramePr>
        <p:xfrm>
          <a:off x="53017" y="3866225"/>
          <a:ext cx="9014783" cy="184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CS ChemDraw Drawing" r:id="rId6" imgW="5008213" imgH="1027097" progId="ChemDraw.Document.6.0">
                  <p:embed/>
                </p:oleObj>
              </mc:Choice>
              <mc:Fallback>
                <p:oleObj name="CS ChemDraw Drawing" r:id="rId6" imgW="5008213" imgH="10270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17" y="3866225"/>
                        <a:ext cx="9014783" cy="184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09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Азотная кислота </a:t>
            </a:r>
            <a:r>
              <a:rPr lang="en-US" sz="2800" dirty="0" smtClean="0"/>
              <a:t>HNO</a:t>
            </a:r>
            <a:r>
              <a:rPr lang="en-US" sz="2800" baseline="-25000" dirty="0" smtClean="0"/>
              <a:t>3</a:t>
            </a:r>
            <a:endParaRPr lang="ru-RU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4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27093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(Br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→ очень сильный окислитель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… 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27</a:t>
            </a:fld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4441" y="2971800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сильный окислитель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NaN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… → NaN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+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28</a:t>
            </a:fld>
            <a:endParaRPr lang="ru-RU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4441" y="533400"/>
            <a:ext cx="8259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Кислородсодержащие соединения галогенов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6324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+1</a:t>
            </a:r>
            <a:r>
              <a:rPr lang="en-US" sz="3200" dirty="0" smtClean="0"/>
              <a:t>O, K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+1</a:t>
            </a:r>
            <a:r>
              <a:rPr lang="en-US" sz="3200" dirty="0" smtClean="0"/>
              <a:t>O → 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–</a:t>
            </a:r>
            <a:r>
              <a:rPr lang="en-US" sz="3200" dirty="0" smtClean="0"/>
              <a:t> (</a:t>
            </a:r>
            <a:r>
              <a:rPr lang="en-US" sz="3200" dirty="0" err="1" smtClean="0"/>
              <a:t>K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–</a:t>
            </a:r>
            <a:r>
              <a:rPr lang="en-US" sz="3200" dirty="0" smtClean="0"/>
              <a:t>)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r>
              <a:rPr lang="ru-RU" sz="2800" dirty="0" smtClean="0"/>
              <a:t>Но: </a:t>
            </a:r>
            <a:r>
              <a:rPr lang="en-US" sz="2800" dirty="0" smtClean="0"/>
              <a:t>HCl</a:t>
            </a:r>
            <a:r>
              <a:rPr lang="en-US" sz="2800" baseline="30000" dirty="0" smtClean="0"/>
              <a:t>+1</a:t>
            </a:r>
            <a:r>
              <a:rPr lang="en-US" sz="2800" dirty="0" smtClean="0"/>
              <a:t>O + </a:t>
            </a:r>
            <a:r>
              <a:rPr lang="en-US" sz="2800" dirty="0" err="1" smtClean="0"/>
              <a:t>HCl</a:t>
            </a:r>
            <a:r>
              <a:rPr lang="en-US" sz="2800" baseline="30000" dirty="0"/>
              <a:t>–</a:t>
            </a:r>
            <a:r>
              <a:rPr lang="en-US" sz="2800" dirty="0" smtClean="0"/>
              <a:t> = 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endParaRPr lang="en-US" sz="2800" dirty="0" smtClean="0"/>
          </a:p>
          <a:p>
            <a:r>
              <a:rPr lang="en-US" sz="3200" dirty="0" smtClean="0"/>
              <a:t>H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+5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K</a:t>
            </a:r>
            <a:r>
              <a:rPr lang="en-US" sz="3200" b="1" dirty="0" smtClean="0"/>
              <a:t>Cl</a:t>
            </a:r>
            <a:r>
              <a:rPr lang="en-US" sz="3200" b="1" baseline="30000" dirty="0" smtClean="0"/>
              <a:t>+5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→ </a:t>
            </a:r>
            <a:r>
              <a:rPr lang="en-US" sz="3200" b="1" dirty="0" err="1"/>
              <a:t>Cl</a:t>
            </a:r>
            <a:r>
              <a:rPr lang="en-US" sz="3200" b="1" baseline="30000" dirty="0" smtClean="0"/>
              <a:t>–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K</a:t>
            </a:r>
            <a:r>
              <a:rPr lang="en-US" sz="3200" b="1" dirty="0" err="1" smtClean="0"/>
              <a:t>Cl</a:t>
            </a:r>
            <a:r>
              <a:rPr lang="en-US" sz="3200" b="1" baseline="30000" dirty="0" smtClean="0"/>
              <a:t>–</a:t>
            </a:r>
            <a:r>
              <a:rPr lang="en-US" sz="3200" dirty="0" smtClean="0"/>
              <a:t>)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ru-RU" sz="3200" baseline="30000" dirty="0"/>
          </a:p>
          <a:p>
            <a:r>
              <a:rPr lang="ru-RU" sz="2800" dirty="0" smtClean="0"/>
              <a:t>Но: </a:t>
            </a:r>
            <a:r>
              <a:rPr lang="en-US" sz="2800" dirty="0" smtClean="0"/>
              <a:t>KCl</a:t>
            </a:r>
            <a:r>
              <a:rPr lang="en-US" sz="2800" baseline="30000" dirty="0" smtClean="0"/>
              <a:t>+5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+ 6HCl</a:t>
            </a:r>
            <a:r>
              <a:rPr lang="en-US" sz="2800" baseline="30000" dirty="0"/>
              <a:t>–</a:t>
            </a:r>
            <a:r>
              <a:rPr lang="en-US" sz="2800" dirty="0" smtClean="0"/>
              <a:t> = 3Cl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</a:t>
            </a:r>
            <a:r>
              <a:rPr lang="en-US" sz="2800" dirty="0" err="1" smtClean="0"/>
              <a:t>KCl</a:t>
            </a:r>
            <a:r>
              <a:rPr lang="en-US" sz="2800" baseline="30000" dirty="0"/>
              <a:t>–</a:t>
            </a:r>
            <a:r>
              <a:rPr lang="en-US" sz="2800" dirty="0" smtClean="0"/>
              <a:t> + 3H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9516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</a:rPr>
              <a:t> окислитель, и восстановитель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74433"/>
              </p:ext>
            </p:extLst>
          </p:nvPr>
        </p:nvGraphicFramePr>
        <p:xfrm>
          <a:off x="1033463" y="1120775"/>
          <a:ext cx="6684962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CS ChemDraw Drawing" r:id="rId3" imgW="3355095" imgH="1095660" progId="ChemDraw.Document.6.0">
                  <p:embed/>
                </p:oleObj>
              </mc:Choice>
              <mc:Fallback>
                <p:oleObj name="CS ChemDraw Drawing" r:id="rId3" imgW="3355095" imgH="1095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3" y="1120775"/>
                        <a:ext cx="6684962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78225"/>
              </p:ext>
            </p:extLst>
          </p:nvPr>
        </p:nvGraphicFramePr>
        <p:xfrm>
          <a:off x="1115616" y="3789040"/>
          <a:ext cx="5799950" cy="204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CS ChemDraw Drawing" r:id="rId5" imgW="2921570" imgH="1031146" progId="ChemDraw.Document.6.0">
                  <p:embed/>
                </p:oleObj>
              </mc:Choice>
              <mc:Fallback>
                <p:oleObj name="CS ChemDraw Drawing" r:id="rId5" imgW="2921570" imgH="10311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3789040"/>
                        <a:ext cx="5799950" cy="2040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29</a:t>
            </a:fld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3850" y="381000"/>
            <a:ext cx="5391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 smtClean="0"/>
              <a:t>1. Степень </a:t>
            </a:r>
            <a:r>
              <a:rPr lang="ru-RU" altLang="ru-RU" sz="3200" b="1" dirty="0"/>
              <a:t>окисления </a:t>
            </a:r>
            <a:r>
              <a:rPr lang="ru-RU" altLang="ru-RU" sz="3200" dirty="0"/>
              <a:t>-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839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/>
              <a:t>условный заряд атома в соединении,</a:t>
            </a:r>
          </a:p>
          <a:p>
            <a:r>
              <a:rPr lang="ru-RU" altLang="ru-RU" sz="3200" dirty="0"/>
              <a:t>вычисленный исходя из предположения,</a:t>
            </a:r>
          </a:p>
          <a:p>
            <a:r>
              <a:rPr lang="ru-RU" altLang="ru-RU" sz="3200" dirty="0"/>
              <a:t> что все связи – ионные, то есть</a:t>
            </a:r>
          </a:p>
          <a:p>
            <a:r>
              <a:rPr lang="ru-RU" altLang="ru-RU" sz="3200" dirty="0"/>
              <a:t> электронные пары </a:t>
            </a:r>
            <a:r>
              <a:rPr lang="ru-RU" altLang="ru-RU" sz="3200" dirty="0" smtClean="0"/>
              <a:t>полностью смещены </a:t>
            </a:r>
            <a:r>
              <a:rPr lang="ru-RU" altLang="ru-RU" sz="3200" dirty="0"/>
              <a:t>в сторону атома с </a:t>
            </a:r>
            <a:r>
              <a:rPr lang="ru-RU" altLang="ru-RU" sz="3200" dirty="0" smtClean="0"/>
              <a:t>большей </a:t>
            </a:r>
            <a:r>
              <a:rPr lang="ru-RU" altLang="ru-RU" sz="3200" dirty="0" err="1" smtClean="0"/>
              <a:t>электроотрицательностью</a:t>
            </a:r>
            <a:r>
              <a:rPr lang="ru-RU" altLang="ru-RU" sz="32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0808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   </a:t>
            </a:r>
            <a:r>
              <a:rPr lang="en-US" sz="4000" b="1" dirty="0" smtClean="0"/>
              <a:t>:</a:t>
            </a:r>
            <a:r>
              <a:rPr lang="en-US" sz="2800" dirty="0" smtClean="0"/>
              <a:t>     H</a:t>
            </a:r>
            <a:r>
              <a:rPr lang="en-US" sz="2800" baseline="30000" dirty="0" smtClean="0"/>
              <a:t>0</a:t>
            </a:r>
            <a:endParaRPr lang="en-US" sz="2800" dirty="0" smtClean="0"/>
          </a:p>
          <a:p>
            <a:r>
              <a:rPr lang="en-US" sz="2800" dirty="0" smtClean="0"/>
              <a:t>H</a:t>
            </a:r>
            <a:r>
              <a:rPr lang="el-GR" sz="2800" baseline="30000" dirty="0" smtClean="0"/>
              <a:t>δ</a:t>
            </a:r>
            <a:r>
              <a:rPr lang="ru-RU" sz="2800" baseline="30000" dirty="0" smtClean="0"/>
              <a:t>+</a:t>
            </a:r>
            <a:r>
              <a:rPr lang="en-US" sz="2800" dirty="0" smtClean="0"/>
              <a:t>     </a:t>
            </a:r>
            <a:r>
              <a:rPr lang="en-US" sz="4000" b="1" dirty="0" smtClean="0"/>
              <a:t>:</a:t>
            </a:r>
            <a:r>
              <a:rPr lang="en-US" sz="2800" dirty="0" smtClean="0"/>
              <a:t>  </a:t>
            </a:r>
            <a:r>
              <a:rPr lang="en-US" sz="2800" dirty="0" err="1" smtClean="0"/>
              <a:t>Cl</a:t>
            </a:r>
            <a:r>
              <a:rPr lang="el-GR" sz="2800" baseline="30000" dirty="0" smtClean="0"/>
              <a:t>δ</a:t>
            </a:r>
            <a:r>
              <a:rPr lang="en-US" sz="2800" baseline="30000" dirty="0" smtClean="0"/>
              <a:t>– </a:t>
            </a:r>
          </a:p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     </a:t>
            </a:r>
            <a:r>
              <a:rPr lang="en-US" sz="4000" b="1" dirty="0" smtClean="0"/>
              <a:t>: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– 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82521" y="38862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461420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делаем вид</a:t>
            </a:r>
          </a:p>
          <a:p>
            <a:endParaRPr lang="ru-RU" dirty="0"/>
          </a:p>
          <a:p>
            <a:r>
              <a:rPr lang="ru-RU" dirty="0" smtClean="0"/>
              <a:t>что связи – ионные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080808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   </a:t>
            </a:r>
            <a:r>
              <a:rPr lang="en-US" sz="4000" b="1" dirty="0" smtClean="0"/>
              <a:t>:</a:t>
            </a:r>
            <a:r>
              <a:rPr lang="en-US" sz="2800" dirty="0" smtClean="0"/>
              <a:t>     H</a:t>
            </a:r>
            <a:r>
              <a:rPr lang="en-US" sz="2800" baseline="30000" dirty="0" smtClean="0"/>
              <a:t>0</a:t>
            </a:r>
            <a:endParaRPr lang="en-US" sz="2800" dirty="0" smtClean="0"/>
          </a:p>
          <a:p>
            <a:r>
              <a:rPr lang="en-US" sz="2800" dirty="0" smtClean="0"/>
              <a:t>H</a:t>
            </a:r>
            <a:r>
              <a:rPr lang="ru-RU" sz="2800" baseline="30000" dirty="0" smtClean="0"/>
              <a:t>+</a:t>
            </a:r>
            <a:r>
              <a:rPr lang="en-US" sz="2800" dirty="0" smtClean="0"/>
              <a:t>     </a:t>
            </a:r>
            <a:r>
              <a:rPr lang="ru-RU" sz="2800" dirty="0" smtClean="0"/>
              <a:t>    </a:t>
            </a:r>
            <a:r>
              <a:rPr lang="en-US" sz="4000" b="1" dirty="0" smtClean="0"/>
              <a:t>: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– </a:t>
            </a:r>
          </a:p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     </a:t>
            </a:r>
            <a:r>
              <a:rPr lang="en-US" sz="4000" b="1" dirty="0" smtClean="0"/>
              <a:t>: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– 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0" y="38862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>
            <a:off x="2743200" y="5075873"/>
            <a:ext cx="19050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2" grpId="0"/>
      <p:bldP spid="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04800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Определение продуктов взаимодействия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0512" y="421767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окислитель, среда – кислая (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+7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)</a:t>
            </a:r>
            <a:endParaRPr lang="ru-RU" sz="24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2720" y="333020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восстановитель, </a:t>
            </a:r>
            <a:endParaRPr lang="en-US" sz="2400" dirty="0" smtClean="0"/>
          </a:p>
          <a:p>
            <a:r>
              <a:rPr lang="en-US" sz="2400" dirty="0" err="1" smtClean="0"/>
              <a:t>Cl</a:t>
            </a:r>
            <a:r>
              <a:rPr lang="en-US" sz="2400" b="1" baseline="30000" dirty="0" smtClean="0"/>
              <a:t>–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Cl</a:t>
            </a:r>
            <a:r>
              <a:rPr lang="en-US" sz="2400" baseline="30000" dirty="0" smtClean="0"/>
              <a:t>0</a:t>
            </a:r>
            <a:endParaRPr lang="ru-RU" sz="2400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7544" y="179902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KMnO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err="1"/>
              <a:t>HCl</a:t>
            </a:r>
            <a:r>
              <a:rPr lang="en-US" sz="2800" dirty="0"/>
              <a:t> → </a:t>
            </a:r>
            <a:r>
              <a:rPr lang="en-US" sz="2800" dirty="0" smtClean="0"/>
              <a:t>… </a:t>
            </a:r>
            <a:r>
              <a:rPr lang="en-US" sz="2800" dirty="0"/>
              <a:t>+ Cl</a:t>
            </a:r>
            <a:r>
              <a:rPr lang="en-US" sz="2800" baseline="-25000" dirty="0"/>
              <a:t>2</a:t>
            </a:r>
            <a:r>
              <a:rPr lang="en-US" sz="2800" dirty="0"/>
              <a:t> + … + … .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242792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dirty="0" smtClean="0"/>
              <a:t>KMn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err="1" smtClean="0"/>
              <a:t>HCl</a:t>
            </a:r>
            <a:r>
              <a:rPr lang="en-US" sz="2800" baseline="30000" dirty="0"/>
              <a:t> </a:t>
            </a:r>
            <a:r>
              <a:rPr lang="en-US" sz="2800" b="1" baseline="30000" dirty="0" smtClean="0"/>
              <a:t>– </a:t>
            </a:r>
            <a:r>
              <a:rPr lang="en-US" sz="2800" dirty="0" smtClean="0"/>
              <a:t>→        … </a:t>
            </a:r>
            <a:r>
              <a:rPr lang="en-US" sz="2800" dirty="0"/>
              <a:t>+ </a:t>
            </a:r>
            <a:r>
              <a:rPr lang="en-US" sz="2800" dirty="0" smtClean="0"/>
              <a:t>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       </a:t>
            </a:r>
            <a:r>
              <a:rPr lang="en-US" sz="2800" dirty="0"/>
              <a:t>… </a:t>
            </a:r>
            <a:r>
              <a:rPr lang="en-US" sz="2800" dirty="0" smtClean="0"/>
              <a:t>    +        </a:t>
            </a:r>
            <a:r>
              <a:rPr lang="en-US" sz="2800" dirty="0"/>
              <a:t>… .</a:t>
            </a:r>
            <a:endParaRPr lang="ru-RU" sz="28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936776" y="2951148"/>
            <a:ext cx="360040" cy="379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280592" y="2951148"/>
            <a:ext cx="0" cy="126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73845" y="2771344"/>
            <a:ext cx="13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Mn</a:t>
            </a:r>
            <a:r>
              <a:rPr lang="en-US" baseline="30000" dirty="0" smtClean="0"/>
              <a:t>+2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4448944" y="3140676"/>
            <a:ext cx="1512168" cy="102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29064" y="2807132"/>
            <a:ext cx="13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KCl</a:t>
            </a:r>
            <a:endParaRPr lang="ru-RU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243450" y="2797840"/>
            <a:ext cx="13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45567" y="5039380"/>
            <a:ext cx="760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dirty="0" smtClean="0"/>
              <a:t>KMn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err="1" smtClean="0"/>
              <a:t>HCl</a:t>
            </a:r>
            <a:r>
              <a:rPr lang="en-US" sz="2800" baseline="30000" dirty="0"/>
              <a:t> </a:t>
            </a:r>
            <a:r>
              <a:rPr lang="en-US" sz="2800" b="1" baseline="30000" dirty="0" smtClean="0"/>
              <a:t>– </a:t>
            </a:r>
            <a:r>
              <a:rPr lang="en-US" sz="2800" dirty="0" smtClean="0"/>
              <a:t>→ Mn</a:t>
            </a:r>
            <a:r>
              <a:rPr lang="en-US" sz="2800" baseline="30000" dirty="0" smtClean="0"/>
              <a:t>+2</a:t>
            </a:r>
            <a:r>
              <a:rPr lang="en-US" sz="2800" dirty="0" smtClean="0"/>
              <a:t>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 </a:t>
            </a:r>
            <a:r>
              <a:rPr lang="en-US" sz="2800" dirty="0" err="1" smtClean="0"/>
              <a:t>KCl</a:t>
            </a:r>
            <a:r>
              <a:rPr lang="en-US" sz="2800" dirty="0" smtClean="0"/>
              <a:t>   +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O.</a:t>
            </a:r>
            <a:endParaRPr lang="ru-RU" sz="2800" dirty="0"/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30</a:t>
            </a:fld>
            <a:endParaRPr lang="ru-RU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9144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7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37" grpId="0"/>
      <p:bldP spid="38" grpId="0"/>
      <p:bldP spid="43" grpId="0"/>
      <p:bldP spid="46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1. </a:t>
            </a:r>
            <a:r>
              <a:rPr lang="pt-BR" sz="3200" dirty="0"/>
              <a:t>FeSO</a:t>
            </a:r>
            <a:r>
              <a:rPr lang="pt-BR" sz="3200" baseline="-25000" dirty="0"/>
              <a:t>4</a:t>
            </a:r>
            <a:r>
              <a:rPr lang="pt-BR" sz="3200" dirty="0"/>
              <a:t> + KMnO</a:t>
            </a:r>
            <a:r>
              <a:rPr lang="pt-BR" sz="3200" baseline="-25000" dirty="0"/>
              <a:t>4</a:t>
            </a:r>
            <a:r>
              <a:rPr lang="pt-BR" sz="3200" dirty="0"/>
              <a:t> + … → … + MnSO</a:t>
            </a:r>
            <a:r>
              <a:rPr lang="pt-BR" sz="3200" baseline="-25000" dirty="0"/>
              <a:t>4</a:t>
            </a:r>
            <a:r>
              <a:rPr lang="pt-BR" sz="3200" dirty="0"/>
              <a:t> + … + H</a:t>
            </a:r>
            <a:r>
              <a:rPr lang="pt-BR" sz="3200" baseline="-25000" dirty="0"/>
              <a:t>2</a:t>
            </a:r>
            <a:r>
              <a:rPr lang="pt-BR" sz="3200" dirty="0"/>
              <a:t>O.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980129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1. </a:t>
            </a:r>
            <a:r>
              <a:rPr lang="pt-BR" sz="3200" dirty="0" smtClean="0"/>
              <a:t>Fe</a:t>
            </a:r>
            <a:r>
              <a:rPr lang="ru-RU" sz="3200" baseline="30000" dirty="0" smtClean="0"/>
              <a:t>+2</a:t>
            </a:r>
            <a:r>
              <a:rPr lang="pt-BR" sz="3200" dirty="0" smtClean="0"/>
              <a:t>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KMn</a:t>
            </a:r>
            <a:r>
              <a:rPr lang="ru-RU" sz="3200" baseline="30000" dirty="0" smtClean="0"/>
              <a:t>+7</a:t>
            </a:r>
            <a:r>
              <a:rPr lang="pt-BR" sz="3200" dirty="0" smtClean="0"/>
              <a:t>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… </a:t>
            </a:r>
            <a:r>
              <a:rPr lang="ru-RU" sz="3200" dirty="0" smtClean="0"/>
              <a:t>        </a:t>
            </a:r>
            <a:r>
              <a:rPr lang="pt-BR" sz="3200" dirty="0" smtClean="0"/>
              <a:t>→ </a:t>
            </a:r>
            <a:endParaRPr lang="ru-RU" sz="3200" dirty="0" smtClean="0"/>
          </a:p>
          <a:p>
            <a:r>
              <a:rPr lang="ru-RU" sz="3200" dirty="0" smtClean="0"/>
              <a:t>                                        </a:t>
            </a:r>
            <a:r>
              <a:rPr lang="pt-BR" sz="3200" dirty="0" smtClean="0"/>
              <a:t>→</a:t>
            </a:r>
            <a:r>
              <a:rPr lang="ru-RU" sz="3200" dirty="0" smtClean="0"/>
              <a:t> </a:t>
            </a:r>
            <a:r>
              <a:rPr lang="pt-BR" sz="3200" dirty="0" smtClean="0"/>
              <a:t>… </a:t>
            </a:r>
            <a:r>
              <a:rPr lang="pt-BR" sz="3200" dirty="0"/>
              <a:t>+ </a:t>
            </a:r>
            <a:r>
              <a:rPr lang="pt-BR" sz="3200" dirty="0" smtClean="0"/>
              <a:t>Mn</a:t>
            </a:r>
            <a:r>
              <a:rPr lang="ru-RU" sz="3200" baseline="30000" dirty="0" smtClean="0"/>
              <a:t>+2</a:t>
            </a:r>
            <a:r>
              <a:rPr lang="pt-BR" sz="3200" dirty="0" smtClean="0"/>
              <a:t>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… + H</a:t>
            </a:r>
            <a:r>
              <a:rPr lang="pt-BR" sz="3200" baseline="-25000" dirty="0"/>
              <a:t>2</a:t>
            </a:r>
            <a:r>
              <a:rPr lang="pt-BR" sz="3200" dirty="0"/>
              <a:t>O.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368741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окислитель, среда – кислая (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+7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)</a:t>
            </a:r>
            <a:endParaRPr lang="ru-RU" sz="2400" baseline="30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843808" y="2518738"/>
            <a:ext cx="0" cy="116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5791" y="4551511"/>
            <a:ext cx="109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ru-RU" sz="2400" dirty="0"/>
          </a:p>
        </p:txBody>
      </p:sp>
      <p:cxnSp>
        <p:nvCxnSpPr>
          <p:cNvPr id="21" name="Прямая со стрелкой 20"/>
          <p:cNvCxnSpPr>
            <a:stCxn id="13" idx="2"/>
          </p:cNvCxnSpPr>
          <p:nvPr/>
        </p:nvCxnSpPr>
        <p:spPr>
          <a:xfrm>
            <a:off x="5436096" y="4149080"/>
            <a:ext cx="0" cy="40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37719" y="2010326"/>
            <a:ext cx="1098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endParaRPr lang="ru-RU" sz="16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625751" y="2348880"/>
            <a:ext cx="360040" cy="2202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1673" y="28347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восстановитель, </a:t>
            </a:r>
            <a:endParaRPr lang="en-US" sz="2400" dirty="0" smtClean="0"/>
          </a:p>
          <a:p>
            <a:r>
              <a:rPr lang="en-US" sz="2400" dirty="0" smtClean="0"/>
              <a:t>Fe</a:t>
            </a:r>
            <a:r>
              <a:rPr lang="en-US" sz="2400" baseline="30000" dirty="0" smtClean="0"/>
              <a:t>+2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endParaRPr lang="ru-RU" sz="2400" baseline="300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043608" y="2518738"/>
            <a:ext cx="0" cy="316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9665" y="4149080"/>
            <a:ext cx="322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</a:t>
            </a:r>
            <a:r>
              <a:rPr lang="en-US" sz="2400" baseline="30000" dirty="0" smtClean="0"/>
              <a:t>+2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endParaRPr lang="ru-RU" sz="2400" baseline="-250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755576" y="2924944"/>
            <a:ext cx="3582143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32987" y="29377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</a:t>
            </a:r>
            <a:r>
              <a:rPr lang="en-US" baseline="30000" dirty="0" smtClean="0"/>
              <a:t>+3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30573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1673" y="522920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1. </a:t>
            </a:r>
            <a:r>
              <a:rPr lang="pt-BR" sz="3200" dirty="0" smtClean="0"/>
              <a:t>Fe</a:t>
            </a:r>
            <a:r>
              <a:rPr lang="ru-RU" sz="3200" baseline="30000" dirty="0" smtClean="0"/>
              <a:t>+2</a:t>
            </a:r>
            <a:r>
              <a:rPr lang="pt-BR" sz="3200" dirty="0" smtClean="0"/>
              <a:t>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KMn</a:t>
            </a:r>
            <a:r>
              <a:rPr lang="ru-RU" sz="3200" baseline="30000" dirty="0" smtClean="0"/>
              <a:t>+7</a:t>
            </a:r>
            <a:r>
              <a:rPr lang="pt-BR" sz="3200" dirty="0" smtClean="0"/>
              <a:t>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ru-RU" sz="3200" dirty="0" smtClean="0"/>
              <a:t> </a:t>
            </a:r>
            <a:r>
              <a:rPr lang="pt-BR" sz="3200" dirty="0" smtClean="0"/>
              <a:t>→ </a:t>
            </a:r>
            <a:endParaRPr lang="ru-RU" sz="3200" dirty="0" smtClean="0"/>
          </a:p>
          <a:p>
            <a:r>
              <a:rPr lang="ru-RU" sz="3200" dirty="0" smtClean="0"/>
              <a:t>              </a:t>
            </a:r>
            <a:r>
              <a:rPr lang="pt-BR" sz="3200" dirty="0" smtClean="0"/>
              <a:t>→</a:t>
            </a:r>
            <a:r>
              <a:rPr lang="ru-RU" sz="3200" dirty="0" smtClean="0"/>
              <a:t> </a:t>
            </a:r>
            <a:r>
              <a:rPr lang="pt-BR" sz="3200" dirty="0" smtClean="0"/>
              <a:t>Fe</a:t>
            </a:r>
            <a:r>
              <a:rPr lang="pt-BR" sz="3200" baseline="30000" dirty="0" smtClean="0"/>
              <a:t>+3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(SO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)</a:t>
            </a:r>
            <a:r>
              <a:rPr lang="pt-BR" sz="3200" baseline="-25000" dirty="0" smtClean="0"/>
              <a:t>3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Mn</a:t>
            </a:r>
            <a:r>
              <a:rPr lang="ru-RU" sz="3200" baseline="30000" dirty="0" smtClean="0"/>
              <a:t>+2</a:t>
            </a:r>
            <a:r>
              <a:rPr lang="pt-BR" sz="3200" dirty="0" smtClean="0"/>
              <a:t>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K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SO</a:t>
            </a:r>
            <a:r>
              <a:rPr lang="pt-BR" sz="3200" baseline="-25000" dirty="0" smtClean="0"/>
              <a:t>4</a:t>
            </a:r>
            <a:r>
              <a:rPr lang="pt-BR" sz="3200" dirty="0" smtClean="0"/>
              <a:t> </a:t>
            </a:r>
            <a:r>
              <a:rPr lang="pt-BR" sz="3200" dirty="0"/>
              <a:t>+ </a:t>
            </a:r>
            <a:r>
              <a:rPr lang="pt-BR" sz="3200" dirty="0" smtClean="0"/>
              <a:t>H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O</a:t>
            </a:r>
            <a:endParaRPr lang="ru-RU" sz="32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31</a:t>
            </a:fld>
            <a:endParaRPr lang="ru-RU"/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438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8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382543"/>
            <a:ext cx="1448478" cy="6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9" grpId="0"/>
      <p:bldP spid="24" grpId="0"/>
      <p:bldP spid="27" grpId="0"/>
      <p:bldP spid="30" grpId="0"/>
      <p:bldP spid="33" grpId="0"/>
      <p:bldP spid="34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dirty="0" smtClean="0"/>
              <a:t>NaN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KMn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  … →   </a:t>
            </a:r>
            <a:r>
              <a:rPr lang="en-US" sz="2800" dirty="0"/>
              <a:t>… + </a:t>
            </a:r>
            <a:r>
              <a:rPr lang="en-US" sz="2800" dirty="0" smtClean="0"/>
              <a:t>  …   + </a:t>
            </a:r>
            <a:r>
              <a:rPr lang="en-US" sz="2800" dirty="0"/>
              <a:t>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+ </a:t>
            </a:r>
            <a:r>
              <a:rPr lang="en-US" sz="2800" dirty="0" smtClean="0"/>
              <a:t>  … 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051720" y="322575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окислитель, среда – кислая (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+7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)</a:t>
            </a:r>
            <a:endParaRPr lang="ru-RU" sz="24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36450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восстановитель, </a:t>
            </a:r>
            <a:endParaRPr lang="en-US" sz="2400" dirty="0" smtClean="0"/>
          </a:p>
          <a:p>
            <a:r>
              <a:rPr lang="en-US" sz="2400" dirty="0" smtClean="0"/>
              <a:t>N</a:t>
            </a:r>
            <a:r>
              <a:rPr lang="en-US" sz="2400" baseline="30000" dirty="0" smtClean="0"/>
              <a:t>+3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+5</a:t>
            </a:r>
            <a:endParaRPr lang="ru-RU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6096" y="246327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среда кислая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ru-RU" sz="2400" baseline="30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16216" y="1772816"/>
            <a:ext cx="1080120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63888" y="188192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71800" y="1881921"/>
            <a:ext cx="0" cy="134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7984" y="19386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Mn</a:t>
            </a:r>
            <a:r>
              <a:rPr lang="en-US" baseline="30000" dirty="0" smtClean="0"/>
              <a:t>+2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259632" y="1863988"/>
            <a:ext cx="0" cy="1823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39712" y="11561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</a:t>
            </a:r>
            <a:r>
              <a:rPr lang="en-US" baseline="30000" dirty="0" smtClean="0"/>
              <a:t>+5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051720" y="1525434"/>
            <a:ext cx="3744416" cy="2695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46032" y="1863988"/>
            <a:ext cx="8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51520" y="479715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dirty="0" smtClean="0"/>
              <a:t>NaN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KMn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→ </a:t>
            </a:r>
          </a:p>
          <a:p>
            <a:r>
              <a:rPr lang="en-US" sz="2800" dirty="0" smtClean="0"/>
              <a:t>                             → Mn</a:t>
            </a:r>
            <a:r>
              <a:rPr lang="en-US" sz="2800" baseline="30000" dirty="0" smtClean="0"/>
              <a:t>+2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NaN</a:t>
            </a:r>
            <a:r>
              <a:rPr lang="en-US" sz="2800" baseline="30000" dirty="0" smtClean="0"/>
              <a:t>+5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</a:t>
            </a:r>
            <a:r>
              <a:rPr lang="en-US" sz="2800" dirty="0"/>
              <a:t>K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+ 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O.</a:t>
            </a:r>
            <a:endParaRPr lang="ru-RU" sz="2800" dirty="0"/>
          </a:p>
        </p:txBody>
      </p:sp>
      <p:sp>
        <p:nvSpPr>
          <p:cNvPr id="54" name="Полилиния 53"/>
          <p:cNvSpPr/>
          <p:nvPr/>
        </p:nvSpPr>
        <p:spPr>
          <a:xfrm>
            <a:off x="1236372" y="1142404"/>
            <a:ext cx="1712890" cy="274272"/>
          </a:xfrm>
          <a:custGeom>
            <a:avLst/>
            <a:gdLst>
              <a:gd name="connsiteX0" fmla="*/ 0 w 1712890"/>
              <a:gd name="connsiteY0" fmla="*/ 274272 h 274272"/>
              <a:gd name="connsiteX1" fmla="*/ 218941 w 1712890"/>
              <a:gd name="connsiteY1" fmla="*/ 55331 h 274272"/>
              <a:gd name="connsiteX2" fmla="*/ 862884 w 1712890"/>
              <a:gd name="connsiteY2" fmla="*/ 3816 h 274272"/>
              <a:gd name="connsiteX3" fmla="*/ 1146220 w 1712890"/>
              <a:gd name="connsiteY3" fmla="*/ 3816 h 274272"/>
              <a:gd name="connsiteX4" fmla="*/ 1403797 w 1712890"/>
              <a:gd name="connsiteY4" fmla="*/ 3816 h 274272"/>
              <a:gd name="connsiteX5" fmla="*/ 1455313 w 1712890"/>
              <a:gd name="connsiteY5" fmla="*/ 16695 h 274272"/>
              <a:gd name="connsiteX6" fmla="*/ 1622738 w 1712890"/>
              <a:gd name="connsiteY6" fmla="*/ 81089 h 274272"/>
              <a:gd name="connsiteX7" fmla="*/ 1661374 w 1712890"/>
              <a:gd name="connsiteY7" fmla="*/ 196999 h 274272"/>
              <a:gd name="connsiteX8" fmla="*/ 1712890 w 1712890"/>
              <a:gd name="connsiteY8" fmla="*/ 274272 h 274272"/>
              <a:gd name="connsiteX9" fmla="*/ 1712890 w 1712890"/>
              <a:gd name="connsiteY9" fmla="*/ 274272 h 274272"/>
              <a:gd name="connsiteX10" fmla="*/ 1712890 w 1712890"/>
              <a:gd name="connsiteY10" fmla="*/ 274272 h 2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2890" h="274272">
                <a:moveTo>
                  <a:pt x="0" y="274272"/>
                </a:moveTo>
                <a:cubicBezTo>
                  <a:pt x="37563" y="187339"/>
                  <a:pt x="75127" y="100407"/>
                  <a:pt x="218941" y="55331"/>
                </a:cubicBezTo>
                <a:cubicBezTo>
                  <a:pt x="362755" y="10255"/>
                  <a:pt x="708338" y="12402"/>
                  <a:pt x="862884" y="3816"/>
                </a:cubicBezTo>
                <a:cubicBezTo>
                  <a:pt x="1017430" y="-4770"/>
                  <a:pt x="1146220" y="3816"/>
                  <a:pt x="1146220" y="3816"/>
                </a:cubicBezTo>
                <a:cubicBezTo>
                  <a:pt x="1236372" y="3816"/>
                  <a:pt x="1352282" y="1670"/>
                  <a:pt x="1403797" y="3816"/>
                </a:cubicBezTo>
                <a:cubicBezTo>
                  <a:pt x="1455312" y="5962"/>
                  <a:pt x="1418823" y="3816"/>
                  <a:pt x="1455313" y="16695"/>
                </a:cubicBezTo>
                <a:cubicBezTo>
                  <a:pt x="1491803" y="29574"/>
                  <a:pt x="1588395" y="51038"/>
                  <a:pt x="1622738" y="81089"/>
                </a:cubicBezTo>
                <a:cubicBezTo>
                  <a:pt x="1657081" y="111140"/>
                  <a:pt x="1646349" y="164802"/>
                  <a:pt x="1661374" y="196999"/>
                </a:cubicBezTo>
                <a:cubicBezTo>
                  <a:pt x="1676399" y="229196"/>
                  <a:pt x="1712890" y="274272"/>
                  <a:pt x="1712890" y="274272"/>
                </a:cubicBezTo>
                <a:lnTo>
                  <a:pt x="1712890" y="274272"/>
                </a:lnTo>
                <a:lnTo>
                  <a:pt x="1712890" y="2742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835363" y="836712"/>
            <a:ext cx="5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ē</a:t>
            </a:r>
            <a:endParaRPr lang="ru-RU" dirty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32</a:t>
            </a:fld>
            <a:endParaRPr lang="ru-RU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438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9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4953000" y="2307940"/>
            <a:ext cx="1981200" cy="917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531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8" grpId="0"/>
      <p:bldP spid="31" grpId="0"/>
      <p:bldP spid="35" grpId="0"/>
      <p:bldP spid="37" grpId="0"/>
      <p:bldP spid="40" grpId="0"/>
      <p:bldP spid="43" grpId="0"/>
      <p:bldP spid="44" grpId="0"/>
      <p:bldP spid="54" grpId="0" animBg="1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1055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15. </a:t>
            </a:r>
            <a:r>
              <a:rPr lang="pt-BR" sz="2800" dirty="0"/>
              <a:t>FeSO</a:t>
            </a:r>
            <a:r>
              <a:rPr lang="pt-BR" sz="2800" baseline="-25000" dirty="0"/>
              <a:t>4</a:t>
            </a:r>
            <a:r>
              <a:rPr lang="pt-BR" sz="2800" dirty="0"/>
              <a:t> + HNO</a:t>
            </a:r>
            <a:r>
              <a:rPr lang="pt-BR" sz="2800" baseline="-25000" dirty="0"/>
              <a:t>3</a:t>
            </a:r>
            <a:r>
              <a:rPr lang="pt-BR" sz="2800" dirty="0"/>
              <a:t> + H</a:t>
            </a:r>
            <a:r>
              <a:rPr lang="pt-BR" sz="2800" baseline="-25000" dirty="0"/>
              <a:t>2</a:t>
            </a:r>
            <a:r>
              <a:rPr lang="pt-BR" sz="2800" dirty="0"/>
              <a:t>SO</a:t>
            </a:r>
            <a:r>
              <a:rPr lang="pt-BR" sz="2800" baseline="-25000" dirty="0"/>
              <a:t>4</a:t>
            </a:r>
            <a:r>
              <a:rPr lang="pt-BR" sz="2800" dirty="0"/>
              <a:t> → NO + … + … 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1857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15. </a:t>
            </a:r>
            <a:r>
              <a:rPr lang="pt-BR" sz="2800" dirty="0" smtClean="0"/>
              <a:t>Fe</a:t>
            </a:r>
            <a:r>
              <a:rPr lang="pt-BR" sz="2800" baseline="30000" dirty="0" smtClean="0"/>
              <a:t>+2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HN</a:t>
            </a:r>
            <a:r>
              <a:rPr lang="pt-BR" sz="2800" baseline="30000" dirty="0" smtClean="0"/>
              <a:t>+5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 </a:t>
            </a:r>
            <a:r>
              <a:rPr lang="pt-BR" sz="2800" dirty="0"/>
              <a:t>+ H</a:t>
            </a:r>
            <a:r>
              <a:rPr lang="pt-BR" sz="2800" baseline="-25000" dirty="0"/>
              <a:t>2</a:t>
            </a:r>
            <a:r>
              <a:rPr lang="pt-BR" sz="2800" dirty="0"/>
              <a:t>SO</a:t>
            </a:r>
            <a:r>
              <a:rPr lang="pt-BR" sz="2800" baseline="-25000" dirty="0"/>
              <a:t>4</a:t>
            </a:r>
            <a:r>
              <a:rPr lang="pt-BR" sz="2800" dirty="0"/>
              <a:t> → </a:t>
            </a:r>
            <a:r>
              <a:rPr lang="pt-BR" sz="2800" dirty="0" smtClean="0"/>
              <a:t>N</a:t>
            </a:r>
            <a:r>
              <a:rPr lang="pt-BR" sz="2800" baseline="30000" dirty="0" smtClean="0"/>
              <a:t>+2</a:t>
            </a:r>
            <a:r>
              <a:rPr lang="pt-BR" sz="2800" dirty="0" smtClean="0"/>
              <a:t>O </a:t>
            </a:r>
            <a:r>
              <a:rPr lang="pt-BR" sz="2800" dirty="0"/>
              <a:t>+ </a:t>
            </a:r>
            <a:r>
              <a:rPr lang="pt-BR" sz="2800" dirty="0" smtClean="0"/>
              <a:t>    … </a:t>
            </a:r>
            <a:r>
              <a:rPr lang="pt-BR" sz="2800" dirty="0"/>
              <a:t>+ </a:t>
            </a:r>
            <a:r>
              <a:rPr lang="pt-BR" sz="2800" dirty="0" smtClean="0"/>
              <a:t>    … </a:t>
            </a:r>
            <a:r>
              <a:rPr lang="pt-BR" sz="2800" dirty="0"/>
              <a:t>.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322575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окислитель</a:t>
            </a:r>
            <a:endParaRPr lang="ru-RU" sz="2400" baseline="30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99792" y="2708920"/>
            <a:ext cx="0" cy="516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1673" y="41490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восстановитель, </a:t>
            </a:r>
            <a:endParaRPr lang="en-US" sz="2400" dirty="0" smtClean="0"/>
          </a:p>
          <a:p>
            <a:r>
              <a:rPr lang="en-US" sz="2400" dirty="0" smtClean="0"/>
              <a:t>Fe</a:t>
            </a:r>
            <a:r>
              <a:rPr lang="en-US" sz="2400" baseline="30000" dirty="0" smtClean="0"/>
              <a:t>+2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endParaRPr lang="ru-RU" sz="2400" baseline="30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43608" y="270892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6136" y="25980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</a:t>
            </a:r>
            <a:r>
              <a:rPr lang="en-US" baseline="30000" dirty="0" smtClean="0"/>
              <a:t>+3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567937" y="2967335"/>
            <a:ext cx="3444223" cy="1469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58000" y="2636912"/>
            <a:ext cx="8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baseline="-25000" dirty="0"/>
          </a:p>
        </p:txBody>
      </p:sp>
      <p:sp>
        <p:nvSpPr>
          <p:cNvPr id="34" name="Полилиния 33"/>
          <p:cNvSpPr/>
          <p:nvPr/>
        </p:nvSpPr>
        <p:spPr>
          <a:xfrm>
            <a:off x="1043608" y="2002600"/>
            <a:ext cx="1712890" cy="274272"/>
          </a:xfrm>
          <a:custGeom>
            <a:avLst/>
            <a:gdLst>
              <a:gd name="connsiteX0" fmla="*/ 0 w 1712890"/>
              <a:gd name="connsiteY0" fmla="*/ 274272 h 274272"/>
              <a:gd name="connsiteX1" fmla="*/ 218941 w 1712890"/>
              <a:gd name="connsiteY1" fmla="*/ 55331 h 274272"/>
              <a:gd name="connsiteX2" fmla="*/ 862884 w 1712890"/>
              <a:gd name="connsiteY2" fmla="*/ 3816 h 274272"/>
              <a:gd name="connsiteX3" fmla="*/ 1146220 w 1712890"/>
              <a:gd name="connsiteY3" fmla="*/ 3816 h 274272"/>
              <a:gd name="connsiteX4" fmla="*/ 1403797 w 1712890"/>
              <a:gd name="connsiteY4" fmla="*/ 3816 h 274272"/>
              <a:gd name="connsiteX5" fmla="*/ 1455313 w 1712890"/>
              <a:gd name="connsiteY5" fmla="*/ 16695 h 274272"/>
              <a:gd name="connsiteX6" fmla="*/ 1622738 w 1712890"/>
              <a:gd name="connsiteY6" fmla="*/ 81089 h 274272"/>
              <a:gd name="connsiteX7" fmla="*/ 1661374 w 1712890"/>
              <a:gd name="connsiteY7" fmla="*/ 196999 h 274272"/>
              <a:gd name="connsiteX8" fmla="*/ 1712890 w 1712890"/>
              <a:gd name="connsiteY8" fmla="*/ 274272 h 274272"/>
              <a:gd name="connsiteX9" fmla="*/ 1712890 w 1712890"/>
              <a:gd name="connsiteY9" fmla="*/ 274272 h 274272"/>
              <a:gd name="connsiteX10" fmla="*/ 1712890 w 1712890"/>
              <a:gd name="connsiteY10" fmla="*/ 274272 h 2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2890" h="274272">
                <a:moveTo>
                  <a:pt x="0" y="274272"/>
                </a:moveTo>
                <a:cubicBezTo>
                  <a:pt x="37563" y="187339"/>
                  <a:pt x="75127" y="100407"/>
                  <a:pt x="218941" y="55331"/>
                </a:cubicBezTo>
                <a:cubicBezTo>
                  <a:pt x="362755" y="10255"/>
                  <a:pt x="708338" y="12402"/>
                  <a:pt x="862884" y="3816"/>
                </a:cubicBezTo>
                <a:cubicBezTo>
                  <a:pt x="1017430" y="-4770"/>
                  <a:pt x="1146220" y="3816"/>
                  <a:pt x="1146220" y="3816"/>
                </a:cubicBezTo>
                <a:cubicBezTo>
                  <a:pt x="1236372" y="3816"/>
                  <a:pt x="1352282" y="1670"/>
                  <a:pt x="1403797" y="3816"/>
                </a:cubicBezTo>
                <a:cubicBezTo>
                  <a:pt x="1455312" y="5962"/>
                  <a:pt x="1418823" y="3816"/>
                  <a:pt x="1455313" y="16695"/>
                </a:cubicBezTo>
                <a:cubicBezTo>
                  <a:pt x="1491803" y="29574"/>
                  <a:pt x="1588395" y="51038"/>
                  <a:pt x="1622738" y="81089"/>
                </a:cubicBezTo>
                <a:cubicBezTo>
                  <a:pt x="1657081" y="111140"/>
                  <a:pt x="1646349" y="164802"/>
                  <a:pt x="1661374" y="196999"/>
                </a:cubicBezTo>
                <a:cubicBezTo>
                  <a:pt x="1676399" y="229196"/>
                  <a:pt x="1712890" y="274272"/>
                  <a:pt x="1712890" y="274272"/>
                </a:cubicBezTo>
                <a:lnTo>
                  <a:pt x="1712890" y="274272"/>
                </a:lnTo>
                <a:lnTo>
                  <a:pt x="1712890" y="2742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42599" y="1696908"/>
            <a:ext cx="5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ē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487680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15. </a:t>
            </a:r>
            <a:r>
              <a:rPr lang="pt-BR" sz="2800" dirty="0" smtClean="0"/>
              <a:t>Fe</a:t>
            </a:r>
            <a:r>
              <a:rPr lang="pt-BR" sz="2800" baseline="30000" dirty="0" smtClean="0"/>
              <a:t>+2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HN</a:t>
            </a:r>
            <a:r>
              <a:rPr lang="pt-BR" sz="2800" baseline="30000" dirty="0" smtClean="0"/>
              <a:t>+5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 </a:t>
            </a:r>
            <a:r>
              <a:rPr lang="pt-BR" sz="2800" dirty="0"/>
              <a:t>+ H</a:t>
            </a:r>
            <a:r>
              <a:rPr lang="pt-BR" sz="2800" baseline="-25000" dirty="0"/>
              <a:t>2</a:t>
            </a:r>
            <a:r>
              <a:rPr lang="pt-BR" sz="2800" dirty="0"/>
              <a:t>SO</a:t>
            </a:r>
            <a:r>
              <a:rPr lang="pt-BR" sz="2800" baseline="-25000" dirty="0"/>
              <a:t>4</a:t>
            </a:r>
            <a:r>
              <a:rPr lang="pt-BR" sz="2800" dirty="0"/>
              <a:t> → </a:t>
            </a:r>
            <a:endParaRPr lang="pt-BR" sz="2800" dirty="0" smtClean="0"/>
          </a:p>
          <a:p>
            <a:r>
              <a:rPr lang="pt-BR" sz="2800" dirty="0" smtClean="0"/>
              <a:t>                                         → N</a:t>
            </a:r>
            <a:r>
              <a:rPr lang="pt-BR" sz="2800" baseline="30000" dirty="0" smtClean="0"/>
              <a:t>+2</a:t>
            </a:r>
            <a:r>
              <a:rPr lang="pt-BR" sz="2800" dirty="0" smtClean="0"/>
              <a:t>O </a:t>
            </a:r>
            <a:r>
              <a:rPr lang="pt-BR" sz="2800" dirty="0"/>
              <a:t>+ </a:t>
            </a:r>
            <a:r>
              <a:rPr lang="pt-BR" sz="2800" dirty="0" smtClean="0"/>
              <a:t>Fe</a:t>
            </a:r>
            <a:r>
              <a:rPr lang="pt-BR" sz="2800" baseline="30000" dirty="0" smtClean="0"/>
              <a:t>+3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(SO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)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 </a:t>
            </a:r>
            <a:r>
              <a:rPr lang="pt-BR" sz="2800" dirty="0"/>
              <a:t>+ </a:t>
            </a:r>
            <a:r>
              <a:rPr lang="pt-BR" sz="2800" dirty="0" smtClean="0"/>
              <a:t>   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pt-BR" sz="2800" dirty="0" smtClean="0"/>
              <a:t>.</a:t>
            </a:r>
            <a:endParaRPr lang="ru-RU" sz="28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33</a:t>
            </a:fld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438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10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31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7" grpId="0"/>
      <p:bldP spid="30" grpId="0"/>
      <p:bldP spid="33" grpId="0"/>
      <p:bldP spid="34" grpId="0" animBg="1"/>
      <p:bldP spid="36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67744" y="279370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Окислитель</a:t>
            </a:r>
            <a:r>
              <a:rPr lang="en-US" sz="2400" dirty="0" smtClean="0"/>
              <a:t> Cl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 … </a:t>
            </a:r>
            <a:r>
              <a:rPr lang="de-DE" sz="2400" dirty="0" smtClean="0"/>
              <a:t>→ </a:t>
            </a:r>
            <a:r>
              <a:rPr lang="en-US" sz="2400" dirty="0" err="1" smtClean="0"/>
              <a:t>Cl</a:t>
            </a:r>
            <a:r>
              <a:rPr lang="en-US" sz="2400" b="1" baseline="30000" dirty="0" smtClean="0"/>
              <a:t>–</a:t>
            </a:r>
            <a:endParaRPr lang="ru-RU" sz="2400" b="1" baseline="30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15816" y="2276872"/>
            <a:ext cx="0" cy="516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536" y="378904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восстановитель, </a:t>
            </a:r>
            <a:endParaRPr lang="en-US" sz="2400" dirty="0" smtClean="0"/>
          </a:p>
          <a:p>
            <a:r>
              <a:rPr lang="en-US" sz="2400" dirty="0" smtClean="0"/>
              <a:t>Fe</a:t>
            </a:r>
            <a:r>
              <a:rPr lang="en-US" sz="2400" baseline="30000" dirty="0" smtClean="0"/>
              <a:t>+2 </a:t>
            </a:r>
            <a:r>
              <a:rPr lang="en-US" sz="2400" dirty="0" smtClean="0"/>
              <a:t>… </a:t>
            </a:r>
            <a:r>
              <a:rPr lang="pt-BR" sz="2400" dirty="0" smtClean="0"/>
              <a:t>→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endParaRPr lang="ru-RU" sz="2400" baseline="30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247471" y="2348880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74632" y="2325736"/>
            <a:ext cx="8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baseline="-25000" dirty="0"/>
          </a:p>
        </p:txBody>
      </p:sp>
      <p:sp>
        <p:nvSpPr>
          <p:cNvPr id="34" name="Полилиния 33"/>
          <p:cNvSpPr/>
          <p:nvPr/>
        </p:nvSpPr>
        <p:spPr>
          <a:xfrm>
            <a:off x="1043608" y="1570552"/>
            <a:ext cx="1712890" cy="274272"/>
          </a:xfrm>
          <a:custGeom>
            <a:avLst/>
            <a:gdLst>
              <a:gd name="connsiteX0" fmla="*/ 0 w 1712890"/>
              <a:gd name="connsiteY0" fmla="*/ 274272 h 274272"/>
              <a:gd name="connsiteX1" fmla="*/ 218941 w 1712890"/>
              <a:gd name="connsiteY1" fmla="*/ 55331 h 274272"/>
              <a:gd name="connsiteX2" fmla="*/ 862884 w 1712890"/>
              <a:gd name="connsiteY2" fmla="*/ 3816 h 274272"/>
              <a:gd name="connsiteX3" fmla="*/ 1146220 w 1712890"/>
              <a:gd name="connsiteY3" fmla="*/ 3816 h 274272"/>
              <a:gd name="connsiteX4" fmla="*/ 1403797 w 1712890"/>
              <a:gd name="connsiteY4" fmla="*/ 3816 h 274272"/>
              <a:gd name="connsiteX5" fmla="*/ 1455313 w 1712890"/>
              <a:gd name="connsiteY5" fmla="*/ 16695 h 274272"/>
              <a:gd name="connsiteX6" fmla="*/ 1622738 w 1712890"/>
              <a:gd name="connsiteY6" fmla="*/ 81089 h 274272"/>
              <a:gd name="connsiteX7" fmla="*/ 1661374 w 1712890"/>
              <a:gd name="connsiteY7" fmla="*/ 196999 h 274272"/>
              <a:gd name="connsiteX8" fmla="*/ 1712890 w 1712890"/>
              <a:gd name="connsiteY8" fmla="*/ 274272 h 274272"/>
              <a:gd name="connsiteX9" fmla="*/ 1712890 w 1712890"/>
              <a:gd name="connsiteY9" fmla="*/ 274272 h 274272"/>
              <a:gd name="connsiteX10" fmla="*/ 1712890 w 1712890"/>
              <a:gd name="connsiteY10" fmla="*/ 274272 h 2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2890" h="274272">
                <a:moveTo>
                  <a:pt x="0" y="274272"/>
                </a:moveTo>
                <a:cubicBezTo>
                  <a:pt x="37563" y="187339"/>
                  <a:pt x="75127" y="100407"/>
                  <a:pt x="218941" y="55331"/>
                </a:cubicBezTo>
                <a:cubicBezTo>
                  <a:pt x="362755" y="10255"/>
                  <a:pt x="708338" y="12402"/>
                  <a:pt x="862884" y="3816"/>
                </a:cubicBezTo>
                <a:cubicBezTo>
                  <a:pt x="1017430" y="-4770"/>
                  <a:pt x="1146220" y="3816"/>
                  <a:pt x="1146220" y="3816"/>
                </a:cubicBezTo>
                <a:cubicBezTo>
                  <a:pt x="1236372" y="3816"/>
                  <a:pt x="1352282" y="1670"/>
                  <a:pt x="1403797" y="3816"/>
                </a:cubicBezTo>
                <a:cubicBezTo>
                  <a:pt x="1455312" y="5962"/>
                  <a:pt x="1418823" y="3816"/>
                  <a:pt x="1455313" y="16695"/>
                </a:cubicBezTo>
                <a:cubicBezTo>
                  <a:pt x="1491803" y="29574"/>
                  <a:pt x="1588395" y="51038"/>
                  <a:pt x="1622738" y="81089"/>
                </a:cubicBezTo>
                <a:cubicBezTo>
                  <a:pt x="1657081" y="111140"/>
                  <a:pt x="1646349" y="164802"/>
                  <a:pt x="1661374" y="196999"/>
                </a:cubicBezTo>
                <a:cubicBezTo>
                  <a:pt x="1676399" y="229196"/>
                  <a:pt x="1712890" y="274272"/>
                  <a:pt x="1712890" y="274272"/>
                </a:cubicBezTo>
                <a:lnTo>
                  <a:pt x="1712890" y="274272"/>
                </a:lnTo>
                <a:lnTo>
                  <a:pt x="1712890" y="2742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42599" y="1264860"/>
            <a:ext cx="5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ē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82566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18. </a:t>
            </a:r>
            <a:r>
              <a:rPr lang="de-DE" sz="2800" dirty="0" smtClean="0"/>
              <a:t>Fe</a:t>
            </a:r>
            <a:r>
              <a:rPr lang="de-DE" sz="2800" baseline="30000" dirty="0" smtClean="0"/>
              <a:t>+2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KCl</a:t>
            </a:r>
            <a:r>
              <a:rPr lang="de-DE" sz="2800" baseline="30000" dirty="0" smtClean="0"/>
              <a:t>+5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H</a:t>
            </a:r>
            <a:r>
              <a:rPr lang="de-DE" sz="2800" baseline="-25000" dirty="0"/>
              <a:t>2</a:t>
            </a:r>
            <a:r>
              <a:rPr lang="de-DE" sz="2800" dirty="0"/>
              <a:t>SO</a:t>
            </a:r>
            <a:r>
              <a:rPr lang="de-DE" sz="2800" baseline="-25000" dirty="0"/>
              <a:t>4</a:t>
            </a:r>
            <a:r>
              <a:rPr lang="de-DE" sz="2800" dirty="0"/>
              <a:t> → </a:t>
            </a:r>
            <a:r>
              <a:rPr lang="de-DE" sz="2800" dirty="0" smtClean="0"/>
              <a:t>Fe</a:t>
            </a:r>
            <a:r>
              <a:rPr lang="de-DE" sz="2800" baseline="30000" dirty="0" smtClean="0"/>
              <a:t>+3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(SO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… + … .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32240" y="2347036"/>
            <a:ext cx="8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KCl</a:t>
            </a:r>
            <a:endParaRPr lang="ru-RU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9172" y="457200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18. </a:t>
            </a:r>
            <a:r>
              <a:rPr lang="de-DE" sz="2800" dirty="0" smtClean="0"/>
              <a:t>Fe</a:t>
            </a:r>
            <a:r>
              <a:rPr lang="de-DE" sz="2800" baseline="30000" dirty="0" smtClean="0"/>
              <a:t>+2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KCl</a:t>
            </a:r>
            <a:r>
              <a:rPr lang="de-DE" sz="2800" baseline="30000" dirty="0" smtClean="0"/>
              <a:t>+5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H</a:t>
            </a:r>
            <a:r>
              <a:rPr lang="de-DE" sz="2800" baseline="-25000" dirty="0"/>
              <a:t>2</a:t>
            </a:r>
            <a:r>
              <a:rPr lang="de-DE" sz="2800" dirty="0"/>
              <a:t>SO</a:t>
            </a:r>
            <a:r>
              <a:rPr lang="de-DE" sz="2800" baseline="-25000" dirty="0"/>
              <a:t>4</a:t>
            </a:r>
            <a:r>
              <a:rPr lang="de-DE" sz="2800" dirty="0"/>
              <a:t> → </a:t>
            </a:r>
            <a:endParaRPr lang="de-DE" sz="2800" dirty="0" smtClean="0"/>
          </a:p>
          <a:p>
            <a:r>
              <a:rPr lang="de-DE" sz="2800" dirty="0" smtClean="0"/>
              <a:t>                                          → Fe</a:t>
            </a:r>
            <a:r>
              <a:rPr lang="de-DE" sz="2800" baseline="30000" dirty="0" smtClean="0"/>
              <a:t>+3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(SO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en-US" sz="2800" dirty="0" err="1" smtClean="0"/>
              <a:t>KCl</a:t>
            </a:r>
            <a:r>
              <a:rPr lang="en-US" sz="2800" b="1" baseline="30000" dirty="0" smtClean="0"/>
              <a:t>–</a:t>
            </a:r>
            <a:r>
              <a:rPr lang="en-US" sz="2800" dirty="0" smtClean="0"/>
              <a:t> 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 </a:t>
            </a:r>
            <a:r>
              <a:rPr lang="de-DE" sz="2800" dirty="0"/>
              <a:t>.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267604" y="2695068"/>
            <a:ext cx="2464636" cy="733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34</a:t>
            </a:fld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909" y="4572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11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3" grpId="0"/>
      <p:bldP spid="34" grpId="0" animBg="1"/>
      <p:bldP spid="36" grpId="0"/>
      <p:bldP spid="9" grpId="0"/>
      <p:bldP spid="22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09273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ОВР с участием органических веществ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5536" y="156862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10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→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12552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(C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="1" baseline="30000" dirty="0" smtClean="0"/>
              <a:t>–10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10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O</a:t>
            </a:r>
            <a:r>
              <a:rPr lang="de-DE" sz="2800" b="1" baseline="30000" dirty="0" smtClean="0"/>
              <a:t>0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→ C</a:t>
            </a:r>
            <a:r>
              <a:rPr lang="de-DE" sz="2800" b="1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="1" baseline="30000" dirty="0" smtClean="0"/>
              <a:t>–2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H</a:t>
            </a:r>
            <a:r>
              <a:rPr lang="de-DE" sz="2800" b="1" baseline="30000" dirty="0" smtClean="0"/>
              <a:t>+1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r>
              <a:rPr lang="ru-RU" sz="2800" baseline="30000" dirty="0" smtClean="0"/>
              <a:t>–2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114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r>
              <a:rPr lang="en-US" dirty="0" smtClean="0"/>
              <a:t> + 10 = 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1528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+ 4ē</a:t>
            </a:r>
            <a:r>
              <a:rPr lang="ru-RU" sz="2800" dirty="0" smtClean="0"/>
              <a:t> = </a:t>
            </a:r>
            <a:r>
              <a:rPr lang="en-US" sz="2800" dirty="0" smtClean="0"/>
              <a:t>2O</a:t>
            </a:r>
            <a:r>
              <a:rPr lang="en-US" sz="2800" baseline="30000" dirty="0" smtClean="0"/>
              <a:t> –2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378170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(4C)</a:t>
            </a:r>
            <a:r>
              <a:rPr lang="en-US" sz="2800" baseline="30000" dirty="0" smtClean="0"/>
              <a:t>-10</a:t>
            </a:r>
            <a:r>
              <a:rPr lang="en-US" sz="2800" dirty="0" smtClean="0"/>
              <a:t> -  26ē</a:t>
            </a:r>
            <a:r>
              <a:rPr lang="ru-RU" sz="2800" dirty="0" smtClean="0"/>
              <a:t> = </a:t>
            </a:r>
            <a:r>
              <a:rPr lang="en-US" sz="2800" dirty="0" smtClean="0"/>
              <a:t>4C</a:t>
            </a:r>
            <a:r>
              <a:rPr lang="en-US" sz="2800" baseline="30000" dirty="0" smtClean="0"/>
              <a:t>+4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455876" y="3764868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1151620" y="3764868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96786" y="4232920"/>
            <a:ext cx="101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+16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425613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-10 </a:t>
            </a:r>
            <a:r>
              <a:rPr lang="en-US" sz="2400" dirty="0" smtClean="0"/>
              <a:t>– (+16) = - 26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11960" y="3080792"/>
            <a:ext cx="0" cy="117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50660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2(C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="1" baseline="30000" dirty="0" smtClean="0"/>
              <a:t>–10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10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13O</a:t>
            </a:r>
            <a:r>
              <a:rPr lang="de-DE" sz="2800" b="1" baseline="30000" dirty="0" smtClean="0"/>
              <a:t>0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→ 8C</a:t>
            </a:r>
            <a:r>
              <a:rPr lang="de-DE" sz="2800" b="1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="1" baseline="30000" dirty="0" smtClean="0"/>
              <a:t>–2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ru-RU" sz="2800" dirty="0" smtClean="0"/>
              <a:t>1</a:t>
            </a:r>
            <a:r>
              <a:rPr lang="de-DE" sz="2800" dirty="0" smtClean="0"/>
              <a:t>0H</a:t>
            </a:r>
            <a:r>
              <a:rPr lang="de-DE" sz="2800" b="1" baseline="30000" dirty="0" smtClean="0"/>
              <a:t>+1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283968" y="31528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·13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283968" y="37288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·2</a:t>
            </a:r>
            <a:endParaRPr lang="ru-RU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35</a:t>
            </a:fld>
            <a:endParaRPr lang="ru-RU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29909" y="1332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12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/>
      <p:bldP spid="11" grpId="0"/>
      <p:bldP spid="23" grpId="0"/>
      <p:bldP spid="13" grpId="0" animBg="1"/>
      <p:bldP spid="26" grpId="0" animBg="1"/>
      <p:bldP spid="15" grpId="0"/>
      <p:bldP spid="28" grpId="0"/>
      <p:bldP spid="35" grpId="0"/>
      <p:bldP spid="32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496" y="9087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=CH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KMnO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 → CH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OH-CH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OH + MnO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KOH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4208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 + 3ē</a:t>
            </a:r>
            <a:r>
              <a:rPr lang="ru-RU" sz="2800" dirty="0" smtClean="0"/>
              <a:t> = </a:t>
            </a:r>
            <a:r>
              <a:rPr lang="en-US" sz="2800" dirty="0" smtClean="0"/>
              <a:t>Mn</a:t>
            </a:r>
            <a:r>
              <a:rPr lang="en-US" sz="2800" baseline="30000" dirty="0" smtClean="0"/>
              <a:t>+4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30497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(2C)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-  2ē</a:t>
            </a:r>
            <a:r>
              <a:rPr lang="ru-RU" sz="2800" dirty="0" smtClean="0"/>
              <a:t> = </a:t>
            </a:r>
            <a:r>
              <a:rPr lang="en-US" sz="2800" dirty="0" smtClean="0"/>
              <a:t>(2C)</a:t>
            </a:r>
            <a:r>
              <a:rPr lang="en-US" sz="2800" baseline="30000" dirty="0" smtClean="0"/>
              <a:t>-2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455876" y="3032956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1151620" y="3032956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96786" y="3501008"/>
            <a:ext cx="101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35242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en-US" sz="2400" dirty="0" smtClean="0"/>
              <a:t>– (-2) = -2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11960" y="2348880"/>
            <a:ext cx="0" cy="117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3769" y="155679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-4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KMn</a:t>
            </a:r>
            <a:r>
              <a:rPr lang="de-DE" sz="2800" baseline="30000" dirty="0" smtClean="0"/>
              <a:t>+7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 → (C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6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Mn</a:t>
            </a:r>
            <a:r>
              <a:rPr lang="de-DE" sz="2800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KOH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450912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3(C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-4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2KMn</a:t>
            </a:r>
            <a:r>
              <a:rPr lang="de-DE" sz="2800" baseline="30000" dirty="0" smtClean="0"/>
              <a:t>+7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+ 4H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 → </a:t>
            </a:r>
          </a:p>
          <a:p>
            <a:r>
              <a:rPr lang="de-DE" sz="2800" dirty="0" smtClean="0"/>
              <a:t>                                        → 3(C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6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+ 2Mn</a:t>
            </a:r>
            <a:r>
              <a:rPr lang="de-DE" sz="2800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2KOH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24737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·2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924944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·3</a:t>
            </a:r>
            <a:endParaRPr lang="ru-RU" sz="28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36</a:t>
            </a:fld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48909" y="1332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13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8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3" grpId="0"/>
      <p:bldP spid="13" grpId="0" animBg="1"/>
      <p:bldP spid="26" grpId="0" animBg="1"/>
      <p:bldP spid="15" grpId="0"/>
      <p:bldP spid="28" grpId="0"/>
      <p:bldP spid="21" grpId="0"/>
      <p:bldP spid="22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496" y="90872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5</a:t>
            </a:r>
            <a:r>
              <a:rPr lang="de-DE" sz="2800" dirty="0" smtClean="0"/>
              <a:t>CH=CH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KMnO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→ </a:t>
            </a:r>
          </a:p>
          <a:p>
            <a:r>
              <a:rPr lang="de-DE" sz="2800" dirty="0" smtClean="0"/>
              <a:t>                    → C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5</a:t>
            </a:r>
            <a:r>
              <a:rPr lang="de-DE" sz="2800" dirty="0" smtClean="0"/>
              <a:t>COOH + CO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MnSO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endParaRPr lang="ru-RU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28498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Mn</a:t>
            </a:r>
            <a:r>
              <a:rPr lang="en-US" sz="2800" baseline="30000" dirty="0" smtClean="0"/>
              <a:t>+7</a:t>
            </a:r>
            <a:r>
              <a:rPr lang="en-US" sz="2800" dirty="0" smtClean="0"/>
              <a:t> + 5ē</a:t>
            </a:r>
            <a:r>
              <a:rPr lang="ru-RU" sz="2800" dirty="0" smtClean="0"/>
              <a:t> = </a:t>
            </a:r>
            <a:r>
              <a:rPr lang="en-US" sz="2800" dirty="0" smtClean="0"/>
              <a:t>Mn</a:t>
            </a:r>
            <a:r>
              <a:rPr lang="en-US" sz="2800" baseline="30000" dirty="0" smtClean="0"/>
              <a:t>+2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2127" y="3913892"/>
            <a:ext cx="398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(4C)</a:t>
            </a:r>
            <a:r>
              <a:rPr lang="en-US" sz="2800" baseline="30000" dirty="0" smtClean="0"/>
              <a:t>-8</a:t>
            </a:r>
            <a:r>
              <a:rPr lang="en-US" sz="2800" dirty="0" smtClean="0"/>
              <a:t> -  10ē</a:t>
            </a:r>
            <a:r>
              <a:rPr lang="ru-RU" sz="2800" dirty="0" smtClean="0"/>
              <a:t> = </a:t>
            </a:r>
            <a:r>
              <a:rPr lang="en-US" sz="2800" dirty="0" smtClean="0"/>
              <a:t>(3C)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 + C</a:t>
            </a:r>
            <a:r>
              <a:rPr lang="en-US" sz="2800" baseline="30000" dirty="0" smtClean="0"/>
              <a:t>+4</a:t>
            </a:r>
            <a:endParaRPr lang="ru-RU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455876" y="3897052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1151620" y="3897052"/>
            <a:ext cx="43204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27784" y="43651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-2 + 4 = +2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438832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8</a:t>
            </a:r>
            <a:r>
              <a:rPr lang="ru-RU" sz="2400" dirty="0" smtClean="0"/>
              <a:t> </a:t>
            </a:r>
            <a:r>
              <a:rPr lang="en-US" sz="2400" dirty="0" smtClean="0"/>
              <a:t>– (+2) = -10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11960" y="3212976"/>
            <a:ext cx="0" cy="117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96" y="204284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(C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-8</a:t>
            </a:r>
            <a:r>
              <a:rPr lang="de-DE" sz="2800" baseline="-25000" dirty="0" smtClean="0"/>
              <a:t> </a:t>
            </a:r>
            <a:r>
              <a:rPr lang="de-DE" sz="2800" dirty="0" smtClean="0"/>
              <a:t>H</a:t>
            </a:r>
            <a:r>
              <a:rPr lang="de-DE" sz="2800" baseline="30000" dirty="0" smtClean="0"/>
              <a:t>+1</a:t>
            </a:r>
            <a:r>
              <a:rPr lang="de-DE" sz="2800" baseline="-25000" dirty="0" smtClean="0"/>
              <a:t>8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KMn</a:t>
            </a:r>
            <a:r>
              <a:rPr lang="de-DE" sz="2800" baseline="30000" dirty="0" smtClean="0"/>
              <a:t>+7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→ </a:t>
            </a:r>
          </a:p>
          <a:p>
            <a:r>
              <a:rPr lang="de-DE" sz="2800" dirty="0" smtClean="0"/>
              <a:t>                    → (C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6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C</a:t>
            </a:r>
            <a:r>
              <a:rPr lang="de-DE" sz="2800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Mn</a:t>
            </a:r>
            <a:r>
              <a:rPr lang="de-DE" sz="2800" baseline="30000" dirty="0" smtClean="0"/>
              <a:t>+2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endParaRPr lang="ru-RU" sz="28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496" y="542722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(C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-8</a:t>
            </a:r>
            <a:r>
              <a:rPr lang="de-DE" sz="2800" baseline="-25000" dirty="0" smtClean="0"/>
              <a:t> </a:t>
            </a:r>
            <a:r>
              <a:rPr lang="de-DE" sz="2800" dirty="0" smtClean="0"/>
              <a:t>H</a:t>
            </a:r>
            <a:r>
              <a:rPr lang="de-DE" sz="2800" baseline="30000" dirty="0" smtClean="0"/>
              <a:t>+1</a:t>
            </a:r>
            <a:r>
              <a:rPr lang="de-DE" sz="2800" baseline="-25000" dirty="0" smtClean="0"/>
              <a:t>8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2KMn</a:t>
            </a:r>
            <a:r>
              <a:rPr lang="de-DE" sz="2800" baseline="30000" dirty="0" smtClean="0"/>
              <a:t>+7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+ 3H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→ </a:t>
            </a:r>
          </a:p>
          <a:p>
            <a:r>
              <a:rPr lang="de-DE" sz="2800" dirty="0" smtClean="0"/>
              <a:t>       → (C</a:t>
            </a:r>
            <a:r>
              <a:rPr lang="de-DE" sz="2800" baseline="-25000" dirty="0" smtClean="0"/>
              <a:t>3</a:t>
            </a:r>
            <a:r>
              <a:rPr lang="de-DE" sz="2800" dirty="0" smtClean="0"/>
              <a:t>)</a:t>
            </a:r>
            <a:r>
              <a:rPr lang="de-DE" sz="2800" baseline="30000" dirty="0" smtClean="0"/>
              <a:t>-2</a:t>
            </a:r>
            <a:r>
              <a:rPr lang="de-DE" sz="2800" dirty="0" smtClean="0"/>
              <a:t>H</a:t>
            </a:r>
            <a:r>
              <a:rPr lang="de-DE" sz="2800" baseline="-25000" dirty="0" smtClean="0"/>
              <a:t>6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C</a:t>
            </a:r>
            <a:r>
              <a:rPr lang="de-DE" sz="2800" baseline="30000" dirty="0" smtClean="0"/>
              <a:t>+4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+ 2Mn</a:t>
            </a:r>
            <a:r>
              <a:rPr lang="de-DE" sz="2800" baseline="30000" dirty="0" smtClean="0"/>
              <a:t>+2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</a:t>
            </a:r>
            <a:r>
              <a:rPr lang="de-DE" sz="2800" dirty="0"/>
              <a:t>+ </a:t>
            </a:r>
            <a:r>
              <a:rPr lang="de-DE" sz="2800" dirty="0" smtClean="0"/>
              <a:t>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SO</a:t>
            </a:r>
            <a:r>
              <a:rPr lang="de-DE" sz="2800" baseline="-25000" dirty="0" smtClean="0"/>
              <a:t>4</a:t>
            </a:r>
            <a:r>
              <a:rPr lang="de-DE" sz="2800" dirty="0" smtClean="0"/>
              <a:t> + 4H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endParaRPr lang="ru-RU" sz="2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09727" y="3284984"/>
            <a:ext cx="153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·2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9727" y="38610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·1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4E0F-4DD1-49BF-94EF-7FD34D061B04}" type="slidenum">
              <a:rPr lang="ru-RU" smtClean="0"/>
              <a:t>37</a:t>
            </a:fld>
            <a:endParaRPr lang="ru-RU"/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Сложные ОВР – вопрос С1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25109" y="762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</a:t>
            </a:r>
            <a:r>
              <a:rPr lang="en-US" sz="2000" b="1" i="1" dirty="0" smtClean="0"/>
              <a:t>14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4800600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3" grpId="0"/>
      <p:bldP spid="13" grpId="0" animBg="1"/>
      <p:bldP spid="26" grpId="0" animBg="1"/>
      <p:bldP spid="15" grpId="0"/>
      <p:bldP spid="28" grpId="0"/>
      <p:bldP spid="20" grpId="0"/>
      <p:bldP spid="24" grpId="0"/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Метод </a:t>
            </a:r>
            <a:r>
              <a:rPr lang="ru-RU" b="1" dirty="0" err="1"/>
              <a:t>полуреакций</a:t>
            </a:r>
            <a:r>
              <a:rPr lang="ru-RU" b="1" dirty="0"/>
              <a:t> (электронно-ионный метод)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Метод основан на составлении уравнений для процессов </a:t>
            </a:r>
            <a:r>
              <a:rPr lang="ru-RU" sz="2400" dirty="0" smtClean="0"/>
              <a:t>окисления и восстановления </a:t>
            </a:r>
            <a:r>
              <a:rPr lang="ru-RU" sz="2400" dirty="0"/>
              <a:t>реально существующих ионов с </a:t>
            </a:r>
            <a:r>
              <a:rPr lang="ru-RU" sz="2400" dirty="0" smtClean="0"/>
              <a:t>последующим их </a:t>
            </a:r>
            <a:r>
              <a:rPr lang="ru-RU" sz="2400" dirty="0"/>
              <a:t>суммированием в общее уравнение. Ионы, которые </a:t>
            </a:r>
            <a:r>
              <a:rPr lang="ru-RU" sz="2400" b="1" dirty="0"/>
              <a:t>НЕ </a:t>
            </a:r>
            <a:r>
              <a:rPr lang="ru-RU" sz="2400" b="1" dirty="0" smtClean="0"/>
              <a:t>изменяются </a:t>
            </a:r>
            <a:r>
              <a:rPr lang="ru-RU" sz="2400" dirty="0"/>
              <a:t>в ходе реакции, в уравнениях </a:t>
            </a:r>
            <a:r>
              <a:rPr lang="ru-RU" sz="2400" dirty="0" err="1"/>
              <a:t>полуреакций</a:t>
            </a:r>
            <a:r>
              <a:rPr lang="ru-RU" sz="2400" dirty="0"/>
              <a:t> </a:t>
            </a:r>
            <a:r>
              <a:rPr lang="ru-RU" sz="2400" b="1" dirty="0"/>
              <a:t>не рассматриваются</a:t>
            </a:r>
            <a:r>
              <a:rPr lang="ru-RU" sz="2400" dirty="0"/>
              <a:t>.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Определение степени окисления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В простом веществе элемент имеет нулевую степень окисления</a:t>
            </a:r>
            <a:br>
              <a:rPr lang="ru-RU" sz="2400" dirty="0" smtClean="0"/>
            </a:br>
            <a:r>
              <a:rPr lang="ru-RU" sz="2400" dirty="0" smtClean="0"/>
              <a:t>    (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Fe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…)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Степень окисления металлов в соединениях – положительная:</a:t>
            </a:r>
            <a:br>
              <a:rPr lang="ru-RU" sz="2400" dirty="0" smtClean="0"/>
            </a:br>
            <a:r>
              <a:rPr lang="ru-RU" sz="2400" dirty="0" smtClean="0"/>
              <a:t>щелочные металлы </a:t>
            </a:r>
            <a:r>
              <a:rPr lang="en-US" sz="2400" dirty="0" smtClean="0"/>
              <a:t>[</a:t>
            </a:r>
            <a:r>
              <a:rPr lang="ru-RU" sz="2400" dirty="0" smtClean="0"/>
              <a:t>+1</a:t>
            </a:r>
            <a:r>
              <a:rPr lang="en-US" sz="2400" dirty="0" smtClean="0"/>
              <a:t>]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щёлочноземельные металлы, </a:t>
            </a:r>
            <a:r>
              <a:rPr lang="en-US" sz="2400" dirty="0" smtClean="0"/>
              <a:t>Mg, Zn, Cd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+2</a:t>
            </a:r>
            <a:r>
              <a:rPr lang="en-US" sz="2400" dirty="0" smtClean="0"/>
              <a:t>]</a:t>
            </a:r>
            <a:r>
              <a:rPr lang="ru-RU" sz="2400" dirty="0" smtClean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алюминий </a:t>
            </a:r>
            <a:r>
              <a:rPr lang="en-US" sz="2400" dirty="0" smtClean="0"/>
              <a:t>[</a:t>
            </a:r>
            <a:r>
              <a:rPr lang="ru-RU" sz="2400" dirty="0" smtClean="0"/>
              <a:t>+3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Фтор в соединениях </a:t>
            </a:r>
            <a:r>
              <a:rPr lang="en-US" sz="2400" dirty="0" smtClean="0"/>
              <a:t>[</a:t>
            </a:r>
            <a:r>
              <a:rPr lang="ru-RU" sz="2400" dirty="0" smtClean="0"/>
              <a:t>–1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Водород </a:t>
            </a:r>
            <a:r>
              <a:rPr lang="en-US" sz="2400" dirty="0" smtClean="0"/>
              <a:t>[</a:t>
            </a:r>
            <a:r>
              <a:rPr lang="ru-RU" sz="2400" dirty="0" smtClean="0"/>
              <a:t>+1</a:t>
            </a:r>
            <a:r>
              <a:rPr lang="en-US" sz="2400" dirty="0" smtClean="0"/>
              <a:t>]</a:t>
            </a:r>
            <a:r>
              <a:rPr lang="ru-RU" sz="2400" dirty="0" smtClean="0"/>
              <a:t> (кроме соединений с металлами </a:t>
            </a:r>
            <a:r>
              <a:rPr lang="en-US" sz="2400" dirty="0" err="1" smtClean="0"/>
              <a:t>NaH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, </a:t>
            </a:r>
            <a:r>
              <a:rPr lang="en-US" sz="2400" dirty="0" err="1" smtClean="0"/>
              <a:t>CaH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–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Кислород </a:t>
            </a:r>
            <a:r>
              <a:rPr lang="en-US" sz="2400" dirty="0" smtClean="0"/>
              <a:t>[</a:t>
            </a:r>
            <a:r>
              <a:rPr lang="ru-RU" sz="2400" dirty="0" smtClean="0"/>
              <a:t>– 2</a:t>
            </a:r>
            <a:r>
              <a:rPr lang="en-US" sz="2400" dirty="0" smtClean="0"/>
              <a:t>]</a:t>
            </a:r>
            <a:r>
              <a:rPr lang="ru-RU" sz="2400" dirty="0" smtClean="0"/>
              <a:t> (кроме пероксидов</a:t>
            </a:r>
            <a:r>
              <a:rPr lang="en-US" sz="2400" dirty="0" smtClean="0"/>
              <a:t> 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KO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 и др. и соединения со фтором </a:t>
            </a:r>
            <a:r>
              <a:rPr lang="en-US" sz="2400" dirty="0" smtClean="0"/>
              <a:t>OF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…)</a:t>
            </a:r>
            <a:endParaRPr lang="ru-RU" sz="24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5721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8570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Алгоритм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3384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Вычисляем </a:t>
            </a:r>
            <a:r>
              <a:rPr lang="ru-RU" sz="2400" dirty="0"/>
              <a:t>степени окисления и находим, атомы каких </a:t>
            </a:r>
            <a:r>
              <a:rPr lang="ru-RU" sz="2400" dirty="0" smtClean="0"/>
              <a:t>элементов изменили </a:t>
            </a:r>
            <a:r>
              <a:rPr lang="ru-RU" sz="2400" dirty="0"/>
              <a:t>свою степень окисления: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6464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KMn</a:t>
            </a:r>
            <a:r>
              <a:rPr lang="pt-BR" sz="2400" baseline="30000" dirty="0"/>
              <a:t>+7</a:t>
            </a:r>
            <a:r>
              <a:rPr lang="pt-BR" sz="2400" dirty="0"/>
              <a:t>O</a:t>
            </a:r>
            <a:r>
              <a:rPr lang="pt-BR" sz="2400" baseline="-25000" dirty="0"/>
              <a:t>4</a:t>
            </a:r>
            <a:r>
              <a:rPr lang="pt-BR" sz="2400" dirty="0"/>
              <a:t> + </a:t>
            </a:r>
            <a:r>
              <a:rPr lang="pt-BR" sz="2400" dirty="0" smtClean="0"/>
              <a:t>NaN</a:t>
            </a:r>
            <a:r>
              <a:rPr lang="pt-BR" sz="2400" baseline="30000" dirty="0" smtClean="0"/>
              <a:t>+3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</a:t>
            </a:r>
            <a:r>
              <a:rPr lang="pt-BR" sz="2400" dirty="0"/>
              <a:t>+ 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→ K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+ Mn</a:t>
            </a:r>
            <a:r>
              <a:rPr lang="pt-BR" sz="2400" baseline="30000" dirty="0"/>
              <a:t>+2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+ NaN</a:t>
            </a:r>
            <a:r>
              <a:rPr lang="pt-BR" sz="2400" baseline="30000" dirty="0"/>
              <a:t>+5</a:t>
            </a:r>
            <a:r>
              <a:rPr lang="pt-BR" sz="2400" dirty="0"/>
              <a:t>O</a:t>
            </a:r>
            <a:r>
              <a:rPr lang="pt-BR" sz="2400" baseline="-25000" dirty="0"/>
              <a:t>3</a:t>
            </a:r>
            <a:r>
              <a:rPr lang="pt-BR" sz="2400" dirty="0"/>
              <a:t> + H</a:t>
            </a:r>
            <a:r>
              <a:rPr lang="pt-BR" sz="2400" baseline="-25000" dirty="0"/>
              <a:t>2</a:t>
            </a:r>
            <a:r>
              <a:rPr lang="pt-BR" sz="2400" dirty="0"/>
              <a:t>O 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442336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</a:t>
            </a:r>
            <a:r>
              <a:rPr lang="ru-RU" sz="2400" dirty="0" smtClean="0"/>
              <a:t>в </a:t>
            </a:r>
            <a:r>
              <a:rPr lang="ru-RU" sz="2400" dirty="0"/>
              <a:t>ходе реакции </a:t>
            </a:r>
            <a:endParaRPr lang="ru-RU" sz="2400" dirty="0" smtClean="0"/>
          </a:p>
          <a:p>
            <a:r>
              <a:rPr lang="ru-RU" sz="2400" dirty="0" smtClean="0"/>
              <a:t>а) ионы MnO</a:t>
            </a:r>
            <a:r>
              <a:rPr lang="ru-RU" sz="2400" baseline="-25000" dirty="0" smtClean="0"/>
              <a:t>4</a:t>
            </a:r>
            <a:r>
              <a:rPr lang="ru-RU" sz="2400" baseline="30000" dirty="0" smtClean="0"/>
              <a:t>–</a:t>
            </a:r>
            <a:r>
              <a:rPr lang="ru-RU" sz="2400" dirty="0" smtClean="0"/>
              <a:t> </a:t>
            </a:r>
            <a:r>
              <a:rPr lang="ru-RU" sz="2400" dirty="0"/>
              <a:t>восстанавливаются до ионов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ru-RU" sz="2400" baseline="30000" dirty="0" smtClean="0"/>
              <a:t> </a:t>
            </a:r>
          </a:p>
          <a:p>
            <a:r>
              <a:rPr lang="ru-RU" sz="2400" baseline="30000" dirty="0"/>
              <a:t> </a:t>
            </a:r>
            <a:r>
              <a:rPr lang="ru-RU" sz="2400" dirty="0" smtClean="0"/>
              <a:t>    (Mn</a:t>
            </a:r>
            <a:r>
              <a:rPr lang="ru-RU" sz="2400" baseline="30000" dirty="0" smtClean="0"/>
              <a:t>+7</a:t>
            </a:r>
            <a:r>
              <a:rPr lang="ru-RU" sz="2400" dirty="0" smtClean="0"/>
              <a:t> </a:t>
            </a:r>
            <a:r>
              <a:rPr lang="ru-RU" sz="2400" dirty="0"/>
              <a:t>→ Mn</a:t>
            </a:r>
            <a:r>
              <a:rPr lang="ru-RU" sz="2400" baseline="30000" dirty="0"/>
              <a:t>+2</a:t>
            </a:r>
            <a:r>
              <a:rPr lang="ru-RU" sz="2400" dirty="0"/>
              <a:t>), </a:t>
            </a:r>
            <a:endParaRPr lang="ru-RU" sz="2400" dirty="0" smtClean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1.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ru-RU" sz="24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58640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KMnO</a:t>
            </a:r>
            <a:r>
              <a:rPr lang="en-US" sz="2400" baseline="-25000" dirty="0"/>
              <a:t>4</a:t>
            </a:r>
            <a:r>
              <a:rPr lang="en-US" sz="2400" dirty="0"/>
              <a:t> + NaNO</a:t>
            </a:r>
            <a:r>
              <a:rPr lang="en-US" sz="2400" baseline="-25000" dirty="0"/>
              <a:t>2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→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MnSO</a:t>
            </a:r>
            <a:r>
              <a:rPr lang="en-US" sz="2400" baseline="-25000" dirty="0"/>
              <a:t>4</a:t>
            </a:r>
            <a:r>
              <a:rPr lang="en-US" sz="2400" dirty="0"/>
              <a:t> + NaNO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622339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б) ионы NO</a:t>
            </a:r>
            <a:r>
              <a:rPr lang="ru-RU" sz="2400" baseline="-25000" dirty="0" smtClean="0"/>
              <a:t>2</a:t>
            </a:r>
            <a:r>
              <a:rPr lang="ru-RU" sz="2400" baseline="30000" dirty="0" smtClean="0"/>
              <a:t>–</a:t>
            </a:r>
            <a:r>
              <a:rPr lang="ru-RU" sz="2400" dirty="0" smtClean="0"/>
              <a:t> окисляются до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     </a:t>
            </a:r>
            <a:r>
              <a:rPr lang="en-US" sz="2400" dirty="0" smtClean="0"/>
              <a:t>(N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→ N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).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</a:t>
            </a:r>
            <a:r>
              <a:rPr lang="ru-RU" sz="2000" dirty="0"/>
              <a:t>Составляем частное уравнение процесса </a:t>
            </a:r>
            <a:r>
              <a:rPr lang="ru-RU" sz="2000" dirty="0" smtClean="0"/>
              <a:t>восстановления окислителя: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6865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…    … </a:t>
            </a:r>
            <a:r>
              <a:rPr lang="en-US" sz="2400" dirty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…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956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Атомы </a:t>
            </a:r>
            <a:r>
              <a:rPr lang="ru-RU" sz="2000" dirty="0" smtClean="0"/>
              <a:t>кислорода</a:t>
            </a:r>
            <a:r>
              <a:rPr lang="en-US" sz="2000" dirty="0" smtClean="0"/>
              <a:t> </a:t>
            </a:r>
            <a:r>
              <a:rPr lang="ru-RU" sz="2000" dirty="0" smtClean="0"/>
              <a:t>в кислой среде (в уравнении реакции указана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будут выделяться (связываться) в виде </a:t>
            </a:r>
            <a:r>
              <a:rPr lang="ru-RU" sz="2000" dirty="0" smtClean="0"/>
              <a:t>молекул H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</a:t>
            </a:r>
            <a:r>
              <a:rPr lang="ru-RU" sz="2000" dirty="0"/>
              <a:t>, поэтому </a:t>
            </a:r>
            <a:endParaRPr lang="en-US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правую часть добавляем воду, </a:t>
            </a:r>
            <a:endParaRPr lang="en-US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левую — H</a:t>
            </a:r>
            <a:r>
              <a:rPr lang="ru-RU" sz="2000" baseline="30000" dirty="0" smtClean="0"/>
              <a:t>+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369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… </a:t>
            </a:r>
            <a:r>
              <a:rPr lang="en-US" sz="2400" dirty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330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 уравниваем число атомов: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4290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… </a:t>
            </a:r>
            <a:r>
              <a:rPr lang="en-US" sz="2400" dirty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828" y="3861048"/>
            <a:ext cx="864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Уравниваем заряды в левой и правой частях уравнения: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1151620" y="364095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3828" y="4149080"/>
            <a:ext cx="212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</a:t>
            </a:r>
            <a:r>
              <a:rPr lang="ru-RU" sz="2400" dirty="0" smtClean="0"/>
              <a:t>1</a:t>
            </a:r>
            <a:r>
              <a:rPr lang="en-US" sz="2400" dirty="0" smtClean="0"/>
              <a:t>)</a:t>
            </a:r>
            <a:r>
              <a:rPr lang="ru-RU" sz="2400" dirty="0" smtClean="0"/>
              <a:t> + </a:t>
            </a:r>
            <a:r>
              <a:rPr lang="en-US" sz="2400" dirty="0" smtClean="0"/>
              <a:t>(+</a:t>
            </a:r>
            <a:r>
              <a:rPr lang="ru-RU" sz="2400" dirty="0" smtClean="0"/>
              <a:t>8) = +7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455876" y="364095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032" y="4941168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уравнивания зарядов добавляем 5 моль электронов в левую</a:t>
            </a:r>
          </a:p>
          <a:p>
            <a:r>
              <a:rPr lang="ru-RU" sz="2000" dirty="0"/>
              <a:t>часть уравнения: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563163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+ 5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82788" y="4191471"/>
            <a:ext cx="162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(+2</a:t>
            </a:r>
            <a:r>
              <a:rPr lang="en-US" sz="2400" dirty="0" smtClean="0"/>
              <a:t>)</a:t>
            </a:r>
            <a:r>
              <a:rPr lang="ru-RU" sz="2400" dirty="0" smtClean="0"/>
              <a:t> + 0 = </a:t>
            </a:r>
            <a:r>
              <a:rPr lang="ru-RU" sz="2400" dirty="0"/>
              <a:t>2</a:t>
            </a:r>
            <a:endParaRPr lang="ru-RU" sz="2400" dirty="0" smtClean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dirty="0"/>
              <a:t>Составляем частное уравнение процесса </a:t>
            </a:r>
            <a:r>
              <a:rPr lang="ru-RU" sz="2000" dirty="0" smtClean="0"/>
              <a:t>окисления восстановителя: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6865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…    …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…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956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Недостающие атомы кислорода</a:t>
            </a:r>
            <a:r>
              <a:rPr lang="en-US" sz="2000" dirty="0" smtClean="0"/>
              <a:t> </a:t>
            </a:r>
            <a:r>
              <a:rPr lang="ru-RU" sz="2000" dirty="0" smtClean="0"/>
              <a:t>в кислой среде (в уравнении реакции указана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ru-RU" sz="2000" dirty="0" smtClean="0"/>
              <a:t> будем вводить путём добавления молекул H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O в левую часть уравнения, поэтому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в левую </a:t>
            </a:r>
            <a:r>
              <a:rPr lang="ru-RU" sz="2000" dirty="0"/>
              <a:t>часть добавляем воду, </a:t>
            </a:r>
            <a:endParaRPr lang="en-US" sz="2000" dirty="0" smtClean="0"/>
          </a:p>
          <a:p>
            <a:r>
              <a:rPr lang="en-US" sz="2000" dirty="0" smtClean="0"/>
              <a:t>                  </a:t>
            </a:r>
            <a:r>
              <a:rPr lang="ru-RU" sz="2000" dirty="0" smtClean="0"/>
              <a:t>в правую </a:t>
            </a:r>
            <a:r>
              <a:rPr lang="ru-RU" sz="2000" dirty="0"/>
              <a:t>— H</a:t>
            </a:r>
            <a:r>
              <a:rPr lang="ru-RU" sz="2000" baseline="30000" dirty="0" smtClean="0"/>
              <a:t>+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…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330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 уравниваем число атомов: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828" y="3861048"/>
            <a:ext cx="864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Уравниваем заряды в левой и правой частях уравнения: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1151620" y="364095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3828" y="4149080"/>
            <a:ext cx="18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</a:t>
            </a:r>
            <a:r>
              <a:rPr lang="ru-RU" sz="2400" dirty="0" smtClean="0"/>
              <a:t>1</a:t>
            </a:r>
            <a:r>
              <a:rPr lang="en-US" sz="2400" dirty="0" smtClean="0"/>
              <a:t>)</a:t>
            </a:r>
            <a:r>
              <a:rPr lang="ru-RU" sz="2400" dirty="0" smtClean="0"/>
              <a:t> + </a:t>
            </a:r>
            <a:r>
              <a:rPr lang="en-US" sz="2400" dirty="0" smtClean="0"/>
              <a:t>0 =</a:t>
            </a:r>
            <a:r>
              <a:rPr lang="ru-RU" sz="2400" dirty="0" smtClean="0"/>
              <a:t> </a:t>
            </a:r>
            <a:r>
              <a:rPr lang="en-US" sz="2400" dirty="0" smtClean="0"/>
              <a:t>–1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455876" y="364095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032" y="479715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уравнивания зарядов </a:t>
            </a:r>
            <a:r>
              <a:rPr lang="ru-RU" sz="2000" dirty="0" smtClean="0"/>
              <a:t>убираем 2 </a:t>
            </a:r>
            <a:r>
              <a:rPr lang="ru-RU" sz="2000" dirty="0"/>
              <a:t>моль электронов </a:t>
            </a:r>
            <a:r>
              <a:rPr lang="ru-RU" sz="2000" dirty="0" smtClean="0"/>
              <a:t>из левой части </a:t>
            </a:r>
            <a:r>
              <a:rPr lang="ru-RU" sz="2000" dirty="0"/>
              <a:t>уравнения: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339938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…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55962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</a:t>
            </a:r>
            <a:r>
              <a:rPr lang="ru-RU" sz="2400" dirty="0" smtClean="0"/>
              <a:t> 2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10397" y="4149080"/>
            <a:ext cx="241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(+2</a:t>
            </a:r>
            <a:r>
              <a:rPr lang="ru-RU" sz="2400" dirty="0" smtClean="0"/>
              <a:t>) = </a:t>
            </a:r>
            <a:r>
              <a:rPr lang="en-US" sz="2400" dirty="0" smtClean="0"/>
              <a:t>+1</a:t>
            </a:r>
            <a:endParaRPr lang="ru-RU" sz="24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/>
      <p:bldP spid="11" grpId="0" animBg="1"/>
      <p:bldP spid="12" grpId="0"/>
      <p:bldP spid="15" grpId="0"/>
      <p:bldP spid="16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504" y="170080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</a:t>
            </a:r>
            <a:r>
              <a:rPr lang="ru-RU" sz="2400" dirty="0" smtClean="0"/>
              <a:t> 2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04664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4. </a:t>
            </a:r>
            <a:r>
              <a:rPr lang="ru-RU" sz="2000" dirty="0" smtClean="0"/>
              <a:t>Уравниваем </a:t>
            </a:r>
            <a:r>
              <a:rPr lang="ru-RU" sz="2000" dirty="0"/>
              <a:t>число отданных и принятых электронов, </a:t>
            </a:r>
            <a:r>
              <a:rPr lang="ru-RU" sz="2000" dirty="0" smtClean="0"/>
              <a:t>определяем </a:t>
            </a:r>
            <a:r>
              <a:rPr lang="ru-RU" sz="2000" dirty="0"/>
              <a:t>коэффициенты для частных </a:t>
            </a:r>
            <a:r>
              <a:rPr lang="ru-RU" sz="2000" dirty="0" smtClean="0"/>
              <a:t>реакций (</a:t>
            </a:r>
            <a:r>
              <a:rPr lang="ru-RU" sz="2000" dirty="0" err="1" smtClean="0"/>
              <a:t>полуреакций</a:t>
            </a:r>
            <a:r>
              <a:rPr lang="ru-RU" sz="2000" dirty="0" smtClean="0"/>
              <a:t>) </a:t>
            </a:r>
            <a:r>
              <a:rPr lang="ru-RU" sz="2000" dirty="0"/>
              <a:t>процессов </a:t>
            </a:r>
            <a:r>
              <a:rPr lang="ru-RU" sz="2000" dirty="0" smtClean="0"/>
              <a:t>восстановления и </a:t>
            </a:r>
            <a:r>
              <a:rPr lang="ru-RU" sz="2000" dirty="0"/>
              <a:t>окисления и записываем </a:t>
            </a:r>
            <a:r>
              <a:rPr lang="ru-RU" sz="2000" dirty="0" smtClean="0"/>
              <a:t>суммарное уравнение баланса :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134018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+ 5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16016" y="1369806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0032" y="134018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26369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</a:t>
            </a:r>
            <a:r>
              <a:rPr lang="ru-RU" sz="2400" dirty="0" smtClean="0"/>
              <a:t>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</a:t>
            </a:r>
            <a:r>
              <a:rPr lang="ru-RU" sz="2400" dirty="0" smtClean="0"/>
              <a:t> 10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ru-RU" sz="2400" dirty="0" smtClean="0"/>
              <a:t>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</a:t>
            </a:r>
            <a:r>
              <a:rPr lang="ru-RU" sz="2400" dirty="0" smtClean="0"/>
              <a:t>10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22768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</a:t>
            </a:r>
            <a:r>
              <a:rPr lang="ru-RU" sz="2400" dirty="0" smtClean="0"/>
              <a:t>16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+ 10</a:t>
            </a:r>
            <a:r>
              <a:rPr lang="en-US" sz="2400" dirty="0" smtClean="0"/>
              <a:t>ē </a:t>
            </a:r>
            <a:r>
              <a:rPr lang="en-US" sz="2400" dirty="0"/>
              <a:t>→ </a:t>
            </a:r>
            <a:r>
              <a:rPr lang="ru-RU" sz="2400" dirty="0" smtClean="0"/>
              <a:t>2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</a:t>
            </a:r>
            <a:r>
              <a:rPr lang="ru-RU" sz="2400" dirty="0" smtClean="0"/>
              <a:t>8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117684" y="2306489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0072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220072" y="26369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·5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3068960"/>
            <a:ext cx="8999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3174067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</a:t>
            </a:r>
            <a:r>
              <a:rPr lang="ru-RU" sz="2400" dirty="0" smtClean="0"/>
              <a:t>16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+ 10</a:t>
            </a:r>
            <a:r>
              <a:rPr lang="en-US" sz="2400" dirty="0" smtClean="0"/>
              <a:t>ē </a:t>
            </a:r>
            <a:r>
              <a:rPr lang="ru-RU" sz="2400" dirty="0" smtClean="0"/>
              <a:t>+ 5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</a:t>
            </a:r>
            <a:r>
              <a:rPr lang="ru-RU" sz="2400" dirty="0" smtClean="0"/>
              <a:t>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</a:t>
            </a:r>
            <a:r>
              <a:rPr lang="ru-RU" sz="2400" dirty="0" smtClean="0"/>
              <a:t> 10</a:t>
            </a:r>
            <a:r>
              <a:rPr lang="en-US" sz="2400" dirty="0" smtClean="0"/>
              <a:t>ē →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→ 2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</a:t>
            </a:r>
            <a:r>
              <a:rPr lang="ru-RU" sz="2400" dirty="0" smtClean="0"/>
              <a:t>8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+ 5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</a:t>
            </a:r>
            <a:r>
              <a:rPr lang="ru-RU" sz="2400" dirty="0" smtClean="0"/>
              <a:t>10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endParaRPr lang="ru-RU" sz="2400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52394" y="4005064"/>
            <a:ext cx="8847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После сокращения ионов и молекул, встречающихся в левой</a:t>
            </a:r>
          </a:p>
          <a:p>
            <a:r>
              <a:rPr lang="ru-RU" sz="2000" dirty="0"/>
              <a:t>и правой частях уравнения, получаем: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8" y="4674041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</a:t>
            </a:r>
            <a:r>
              <a:rPr lang="ru-RU" sz="24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→ </a:t>
            </a:r>
            <a:r>
              <a:rPr lang="ru-RU" sz="2400" dirty="0" smtClean="0"/>
              <a:t>2</a:t>
            </a:r>
            <a:r>
              <a:rPr lang="en-US" sz="2400" dirty="0" smtClean="0"/>
              <a:t>Mn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+ 5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endParaRPr lang="ru-RU" sz="24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44016" y="5487615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4. Переносим коэффициенты в молекулярное уравнение реакции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2394" y="5919663"/>
            <a:ext cx="881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2KMnO</a:t>
            </a:r>
            <a:r>
              <a:rPr lang="en-US" sz="2400" baseline="-25000" dirty="0"/>
              <a:t>4</a:t>
            </a:r>
            <a:r>
              <a:rPr lang="en-US" sz="2400" dirty="0"/>
              <a:t> + 5NaNO</a:t>
            </a:r>
            <a:r>
              <a:rPr lang="en-US" sz="2400" baseline="-25000" dirty="0"/>
              <a:t>2</a:t>
            </a:r>
            <a:r>
              <a:rPr lang="en-US" sz="2400" dirty="0"/>
              <a:t> + 3H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= K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+ 2MnSO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dirty="0" smtClean="0"/>
              <a:t>+ 5NaNO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69121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Определённую сложность в методе </a:t>
            </a:r>
            <a:r>
              <a:rPr lang="ru-RU" sz="2000" dirty="0" err="1" smtClean="0"/>
              <a:t>полуреакций</a:t>
            </a:r>
            <a:r>
              <a:rPr lang="ru-RU" sz="2000" dirty="0" smtClean="0"/>
              <a:t> (электронно-ионном методе) составляет только запоминание, каким образом вводятся или удаляются атомы кислорода в левую часть уравнения.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b="1" i="1" dirty="0" smtClean="0"/>
              <a:t>кислой</a:t>
            </a:r>
            <a:r>
              <a:rPr lang="ru-RU" sz="2400" dirty="0" smtClean="0"/>
              <a:t> среде: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95574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Добавление </a:t>
            </a:r>
            <a:r>
              <a:rPr lang="en-US" sz="2400" dirty="0" smtClean="0"/>
              <a:t>1 </a:t>
            </a:r>
            <a:r>
              <a:rPr lang="ru-RU" sz="2400" dirty="0" smtClean="0"/>
              <a:t>атома кислорода в левую часть</a:t>
            </a:r>
            <a:endParaRPr lang="en-US" sz="2400" dirty="0" smtClean="0"/>
          </a:p>
          <a:p>
            <a:r>
              <a:rPr lang="en-US" sz="2400" dirty="0" smtClean="0"/>
              <a:t>… </a:t>
            </a:r>
            <a:r>
              <a:rPr lang="ru-RU" sz="2400" dirty="0" smtClean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… + 2H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267582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Удаление  1 атома кислорода из левой части</a:t>
            </a:r>
            <a:endParaRPr lang="en-US" sz="2400" dirty="0" smtClean="0"/>
          </a:p>
          <a:p>
            <a:r>
              <a:rPr lang="en-US" sz="2400" dirty="0" smtClean="0"/>
              <a:t>… </a:t>
            </a:r>
            <a:r>
              <a:rPr lang="ru-RU" sz="2400" dirty="0" smtClean="0"/>
              <a:t>+ 2</a:t>
            </a:r>
            <a:r>
              <a:rPr lang="en-US" sz="2400" dirty="0" smtClean="0"/>
              <a:t>H</a:t>
            </a:r>
            <a:r>
              <a:rPr lang="ru-RU" sz="2400" baseline="30000" dirty="0" smtClean="0"/>
              <a:t>+</a:t>
            </a:r>
            <a:r>
              <a:rPr lang="en-US" sz="2400" dirty="0" smtClean="0"/>
              <a:t> → …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490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b="1" i="1" dirty="0" smtClean="0"/>
              <a:t>щелочной</a:t>
            </a:r>
            <a:r>
              <a:rPr lang="ru-RU" sz="2400" dirty="0" smtClean="0"/>
              <a:t> среде: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50331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Добавление  1 атома кислорода в левую часть</a:t>
            </a:r>
            <a:endParaRPr lang="en-US" sz="2400" dirty="0" smtClean="0"/>
          </a:p>
          <a:p>
            <a:r>
              <a:rPr lang="en-US" sz="2400" dirty="0" smtClean="0"/>
              <a:t>… </a:t>
            </a:r>
            <a:r>
              <a:rPr lang="ru-RU" sz="2400" dirty="0" smtClean="0"/>
              <a:t>+ </a:t>
            </a:r>
            <a:r>
              <a:rPr lang="en-US" sz="2400" dirty="0" smtClean="0"/>
              <a:t>2OH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→ …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526229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Удаление  1 атома кислорода из левой части</a:t>
            </a:r>
            <a:endParaRPr lang="en-US" sz="2400" dirty="0" smtClean="0"/>
          </a:p>
          <a:p>
            <a:r>
              <a:rPr lang="en-US" sz="2400" dirty="0" smtClean="0"/>
              <a:t>… </a:t>
            </a:r>
            <a:r>
              <a:rPr lang="ru-RU" sz="2400" dirty="0" smtClean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… + 2OH</a:t>
            </a:r>
            <a:r>
              <a:rPr lang="en-US" sz="2400" baseline="30000" dirty="0" smtClean="0"/>
              <a:t>– </a:t>
            </a:r>
            <a:endParaRPr lang="ru-RU" sz="2400" dirty="0"/>
          </a:p>
        </p:txBody>
      </p:sp>
      <p:sp>
        <p:nvSpPr>
          <p:cNvPr id="38" name="Стрелка вправо 3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32" grpId="0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6974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Вычисляем </a:t>
            </a:r>
            <a:r>
              <a:rPr lang="ru-RU" sz="2400" dirty="0"/>
              <a:t>степени окисления и находим, атомы каких </a:t>
            </a:r>
            <a:r>
              <a:rPr lang="ru-RU" sz="2400" dirty="0" smtClean="0"/>
              <a:t>элементов изменили </a:t>
            </a:r>
            <a:r>
              <a:rPr lang="ru-RU" sz="2400" dirty="0"/>
              <a:t>свою степень окисления: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900551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30000" dirty="0" smtClean="0"/>
              <a:t>+3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KN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KOH → KN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Cr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78240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в </a:t>
            </a:r>
            <a:r>
              <a:rPr lang="ru-RU" sz="2400" dirty="0"/>
              <a:t>ходе реакции </a:t>
            </a:r>
            <a:endParaRPr lang="ru-RU" sz="2400" dirty="0" smtClean="0"/>
          </a:p>
          <a:p>
            <a:r>
              <a:rPr lang="ru-RU" sz="2400" dirty="0" smtClean="0"/>
              <a:t>а) ионы </a:t>
            </a:r>
            <a:r>
              <a:rPr lang="en-US" sz="2400" dirty="0"/>
              <a:t>N</a:t>
            </a:r>
            <a:r>
              <a:rPr lang="ru-RU" sz="2400" dirty="0" smtClean="0"/>
              <a:t>O</a:t>
            </a:r>
            <a:r>
              <a:rPr lang="en-US" sz="2400" baseline="-25000" dirty="0" smtClean="0"/>
              <a:t>3</a:t>
            </a:r>
            <a:r>
              <a:rPr lang="ru-RU" sz="2400" baseline="30000" dirty="0" smtClean="0"/>
              <a:t>–</a:t>
            </a:r>
            <a:r>
              <a:rPr lang="ru-RU" sz="2400" dirty="0" smtClean="0"/>
              <a:t> </a:t>
            </a:r>
            <a:r>
              <a:rPr lang="ru-RU" sz="2400" dirty="0"/>
              <a:t>восстанавливаются до ионов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ru-RU" sz="2400" baseline="30000" dirty="0" smtClean="0"/>
              <a:t> </a:t>
            </a:r>
          </a:p>
          <a:p>
            <a:r>
              <a:rPr lang="ru-RU" sz="2400" baseline="30000" dirty="0"/>
              <a:t> </a:t>
            </a:r>
            <a:r>
              <a:rPr lang="ru-RU" sz="2400" dirty="0" smtClean="0"/>
              <a:t>    (</a:t>
            </a:r>
            <a:r>
              <a:rPr lang="en-US" sz="2400" dirty="0" smtClean="0"/>
              <a:t>N</a:t>
            </a:r>
            <a:r>
              <a:rPr lang="ru-RU" sz="2400" baseline="30000" dirty="0" smtClean="0"/>
              <a:t>+</a:t>
            </a:r>
            <a:r>
              <a:rPr lang="en-US" sz="2400" baseline="300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→ </a:t>
            </a:r>
            <a:r>
              <a:rPr lang="en-US" sz="2400" dirty="0" smtClean="0"/>
              <a:t>N</a:t>
            </a:r>
            <a:r>
              <a:rPr lang="ru-RU" sz="2400" baseline="30000" dirty="0" smtClean="0"/>
              <a:t>+</a:t>
            </a:r>
            <a:r>
              <a:rPr lang="en-US" sz="2400" baseline="30000" dirty="0" smtClean="0"/>
              <a:t>3</a:t>
            </a:r>
            <a:r>
              <a:rPr lang="ru-RU" sz="2400" dirty="0" smtClean="0"/>
              <a:t>), </a:t>
            </a:r>
          </a:p>
          <a:p>
            <a:r>
              <a:rPr lang="ru-RU" sz="2400" dirty="0" smtClean="0"/>
              <a:t>б) «молекулы» </a:t>
            </a:r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окисляются до </a:t>
            </a:r>
            <a:r>
              <a:rPr lang="en-US" sz="2400" dirty="0" smtClean="0"/>
              <a:t>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en-US" sz="2400" dirty="0" smtClean="0"/>
              <a:t>(Cr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Cr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944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2. </a:t>
            </a:r>
            <a:endParaRPr lang="ru-RU" sz="2400" b="1" dirty="0" smtClean="0"/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ru-RU" sz="2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38315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dirty="0" smtClean="0"/>
              <a:t>KNO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KOH → KNO</a:t>
            </a:r>
            <a:r>
              <a:rPr lang="en-US" sz="2400" baseline="-25000" dirty="0"/>
              <a:t>2</a:t>
            </a:r>
            <a:r>
              <a:rPr lang="en-US" sz="2400" dirty="0"/>
              <a:t> + K</a:t>
            </a:r>
            <a:r>
              <a:rPr lang="en-US" sz="2400" baseline="-25000" dirty="0"/>
              <a:t>2</a:t>
            </a:r>
            <a:r>
              <a:rPr lang="en-US" sz="2400" dirty="0"/>
              <a:t>CrO</a:t>
            </a:r>
            <a:r>
              <a:rPr lang="en-US" sz="2400" baseline="-25000" dirty="0"/>
              <a:t>4</a:t>
            </a:r>
            <a:r>
              <a:rPr lang="en-US" sz="2400" dirty="0"/>
              <a:t> </a:t>
            </a:r>
            <a:r>
              <a:rPr lang="en-US" sz="2400" dirty="0" smtClean="0"/>
              <a:t>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</a:t>
            </a:r>
            <a:r>
              <a:rPr lang="ru-RU" sz="2000" dirty="0"/>
              <a:t>Составляем частное уравнение процесса </a:t>
            </a:r>
            <a:r>
              <a:rPr lang="ru-RU" sz="2000" dirty="0" smtClean="0"/>
              <a:t>восстановления окислителя: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6865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…    … </a:t>
            </a:r>
            <a:r>
              <a:rPr lang="en-US" sz="2400" dirty="0"/>
              <a:t>→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…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956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Атомы </a:t>
            </a:r>
            <a:r>
              <a:rPr lang="ru-RU" sz="2000" dirty="0" smtClean="0"/>
              <a:t>кислорода</a:t>
            </a:r>
            <a:r>
              <a:rPr lang="en-US" sz="2000" dirty="0" smtClean="0"/>
              <a:t> </a:t>
            </a:r>
            <a:r>
              <a:rPr lang="ru-RU" sz="2000" dirty="0" smtClean="0"/>
              <a:t>в щелочной среде (в уравнении реакции указан </a:t>
            </a:r>
            <a:r>
              <a:rPr lang="en-US" sz="2000" dirty="0" smtClean="0"/>
              <a:t>KOH)</a:t>
            </a:r>
            <a:r>
              <a:rPr lang="ru-RU" sz="2000" dirty="0" smtClean="0"/>
              <a:t> </a:t>
            </a:r>
            <a:r>
              <a:rPr lang="ru-RU" sz="2000" dirty="0"/>
              <a:t>будут </a:t>
            </a:r>
            <a:r>
              <a:rPr lang="en-US" sz="2000" dirty="0" smtClean="0"/>
              <a:t> </a:t>
            </a:r>
            <a:r>
              <a:rPr lang="ru-RU" sz="2000" dirty="0" smtClean="0"/>
              <a:t>выделяться </a:t>
            </a:r>
            <a:r>
              <a:rPr lang="ru-RU" sz="2000" dirty="0"/>
              <a:t>(связываться) в виде </a:t>
            </a:r>
            <a:r>
              <a:rPr lang="ru-RU" sz="2000" dirty="0" smtClean="0"/>
              <a:t>анионов </a:t>
            </a:r>
            <a:r>
              <a:rPr lang="en-US" sz="2000" dirty="0" smtClean="0"/>
              <a:t>OH</a:t>
            </a:r>
            <a:r>
              <a:rPr lang="en-US" sz="2000" baseline="30000" dirty="0" smtClean="0"/>
              <a:t>–</a:t>
            </a:r>
            <a:r>
              <a:rPr lang="ru-RU" sz="2000" dirty="0" smtClean="0"/>
              <a:t>, </a:t>
            </a:r>
            <a:r>
              <a:rPr lang="ru-RU" sz="2000" dirty="0"/>
              <a:t>поэтому </a:t>
            </a:r>
            <a:endParaRPr lang="en-US" sz="2000" dirty="0" smtClean="0"/>
          </a:p>
          <a:p>
            <a:r>
              <a:rPr lang="ru-RU" sz="2000" dirty="0" smtClean="0"/>
              <a:t>в левую </a:t>
            </a:r>
            <a:r>
              <a:rPr lang="ru-RU" sz="2000" dirty="0"/>
              <a:t>часть добавляем воду, </a:t>
            </a:r>
            <a:endParaRPr lang="en-US" sz="2000" dirty="0" smtClean="0"/>
          </a:p>
          <a:p>
            <a:r>
              <a:rPr lang="ru-RU" sz="2000" dirty="0" smtClean="0"/>
              <a:t>в правую </a:t>
            </a:r>
            <a:r>
              <a:rPr lang="ru-RU" sz="2000" dirty="0"/>
              <a:t>— </a:t>
            </a:r>
            <a:r>
              <a:rPr lang="en-US" sz="2000" dirty="0" smtClean="0"/>
              <a:t>OH</a:t>
            </a:r>
            <a:r>
              <a:rPr lang="en-US" sz="2000" baseline="30000" dirty="0" smtClean="0"/>
              <a:t>–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  … → 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OH</a:t>
            </a:r>
            <a:r>
              <a:rPr lang="en-US" sz="2400" baseline="30000" dirty="0" smtClean="0"/>
              <a:t> –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24944"/>
            <a:ext cx="330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 уравниваем число атомов: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25536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   … → 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 –</a:t>
            </a:r>
            <a:r>
              <a:rPr lang="en-US" sz="2400" dirty="0" smtClean="0"/>
              <a:t> 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828" y="3645024"/>
            <a:ext cx="864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Уравниваем заряды в левой и правой частях уравнения: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1151620" y="3424934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3828" y="3933056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</a:t>
            </a:r>
            <a:r>
              <a:rPr lang="en-US" sz="2400" dirty="0" smtClean="0"/>
              <a:t> –1</a:t>
            </a:r>
            <a:r>
              <a:rPr lang="ru-RU" sz="2400" dirty="0" smtClean="0"/>
              <a:t>             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(–2</a:t>
            </a:r>
            <a:r>
              <a:rPr lang="ru-RU" sz="2400" dirty="0" smtClean="0"/>
              <a:t>) = </a:t>
            </a:r>
            <a:r>
              <a:rPr lang="en-US" sz="2400" dirty="0" smtClean="0"/>
              <a:t>–3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455876" y="3424934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032" y="4509120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уравнивания зарядов добавляем 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моль электронов в левую</a:t>
            </a:r>
          </a:p>
          <a:p>
            <a:r>
              <a:rPr lang="ru-RU" sz="2000" dirty="0"/>
              <a:t>часть уравнения: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27159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+ 2ē → 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 –</a:t>
            </a:r>
            <a:endParaRPr lang="ru-RU" sz="2400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1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dirty="0"/>
              <a:t>Составляем частное уравнение процесса </a:t>
            </a:r>
            <a:r>
              <a:rPr lang="ru-RU" sz="2000" dirty="0" smtClean="0"/>
              <a:t>окисления восстановителя: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6865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…    … </a:t>
            </a:r>
            <a:r>
              <a:rPr lang="en-US" sz="2400" dirty="0"/>
              <a:t>→ </a:t>
            </a:r>
            <a:r>
              <a:rPr lang="en-US" sz="2400" dirty="0" smtClean="0"/>
              <a:t>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 </a:t>
            </a:r>
            <a:r>
              <a:rPr lang="en-US" sz="2400" dirty="0" smtClean="0"/>
              <a:t> …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956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Недостающие атомы кислорода</a:t>
            </a:r>
            <a:r>
              <a:rPr lang="en-US" sz="2000" dirty="0" smtClean="0"/>
              <a:t> </a:t>
            </a:r>
            <a:r>
              <a:rPr lang="ru-RU" sz="2000" dirty="0" smtClean="0"/>
              <a:t>в щелочной</a:t>
            </a:r>
            <a:r>
              <a:rPr lang="en-US" sz="2000" dirty="0" smtClean="0"/>
              <a:t> </a:t>
            </a:r>
            <a:r>
              <a:rPr lang="ru-RU" sz="2000" dirty="0" smtClean="0"/>
              <a:t>среде (в уравнении реакции указан  </a:t>
            </a:r>
            <a:r>
              <a:rPr lang="en-US" sz="2000" dirty="0" smtClean="0"/>
              <a:t>KOH)</a:t>
            </a:r>
            <a:r>
              <a:rPr lang="ru-RU" sz="2000" dirty="0" smtClean="0"/>
              <a:t> будем вводить путём добавления ионов </a:t>
            </a:r>
            <a:r>
              <a:rPr lang="en-US" sz="2000" dirty="0" smtClean="0"/>
              <a:t>OH</a:t>
            </a:r>
            <a:r>
              <a:rPr lang="en-US" sz="2000" baseline="30000" dirty="0" smtClean="0"/>
              <a:t>– </a:t>
            </a:r>
            <a:r>
              <a:rPr lang="ru-RU" sz="2000" dirty="0" smtClean="0"/>
              <a:t> в левую часть уравнения, </a:t>
            </a:r>
            <a:r>
              <a:rPr lang="ru-RU" sz="2000" dirty="0"/>
              <a:t>поэтому </a:t>
            </a:r>
            <a:endParaRPr lang="en-US" sz="2000" dirty="0" smtClean="0"/>
          </a:p>
          <a:p>
            <a:r>
              <a:rPr lang="ru-RU" sz="2000" dirty="0" smtClean="0"/>
              <a:t>в левую </a:t>
            </a:r>
            <a:r>
              <a:rPr lang="ru-RU" sz="2000" dirty="0"/>
              <a:t>часть добавляем </a:t>
            </a:r>
            <a:r>
              <a:rPr lang="ru-RU" sz="2000" dirty="0" smtClean="0"/>
              <a:t>ионы </a:t>
            </a:r>
            <a:r>
              <a:rPr lang="en-US" sz="2000" dirty="0" smtClean="0"/>
              <a:t>OH</a:t>
            </a:r>
            <a:r>
              <a:rPr lang="en-US" sz="2000" baseline="30000" dirty="0" smtClean="0"/>
              <a:t>–</a:t>
            </a:r>
            <a:r>
              <a:rPr lang="ru-RU" sz="2000" dirty="0" smtClean="0"/>
              <a:t>, </a:t>
            </a:r>
            <a:endParaRPr lang="en-US" sz="2000" dirty="0" smtClean="0"/>
          </a:p>
          <a:p>
            <a:r>
              <a:rPr lang="ru-RU" sz="2000" dirty="0" smtClean="0"/>
              <a:t>в правую —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ru-RU" sz="2000" dirty="0" smtClean="0"/>
              <a:t> </a:t>
            </a:r>
            <a:r>
              <a:rPr lang="ru-RU" sz="2000" baseline="30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   … → 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 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3302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и уравниваем число атомов: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3828" y="3861048"/>
            <a:ext cx="864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Уравниваем заряды в левой и правой частях уравнения: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1151620" y="364095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3828" y="4149080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(–</a:t>
            </a:r>
            <a:r>
              <a:rPr lang="ru-RU" sz="2400" dirty="0" smtClean="0"/>
              <a:t>1</a:t>
            </a:r>
            <a:r>
              <a:rPr lang="en-US" sz="2400" dirty="0" smtClean="0"/>
              <a:t>0</a:t>
            </a:r>
            <a:r>
              <a:rPr lang="ru-RU" sz="2400" dirty="0" smtClean="0"/>
              <a:t>) = </a:t>
            </a:r>
            <a:r>
              <a:rPr lang="en-US" sz="2400" dirty="0" smtClean="0"/>
              <a:t>–10</a:t>
            </a:r>
            <a:r>
              <a:rPr lang="ru-RU" sz="2400" dirty="0" smtClean="0"/>
              <a:t>          </a:t>
            </a:r>
            <a:r>
              <a:rPr lang="en-US" sz="2400" dirty="0" smtClean="0"/>
              <a:t>2(–2)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 </a:t>
            </a:r>
            <a:r>
              <a:rPr lang="en-US" sz="2400" dirty="0" smtClean="0"/>
              <a:t>–4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599895" y="3496942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032" y="479715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</a:t>
            </a:r>
            <a:r>
              <a:rPr lang="ru-RU" sz="2000" dirty="0" smtClean="0"/>
              <a:t>ля </a:t>
            </a:r>
            <a:r>
              <a:rPr lang="ru-RU" sz="2000" dirty="0"/>
              <a:t>уравнивания зарядов </a:t>
            </a:r>
            <a:r>
              <a:rPr lang="ru-RU" sz="2000" dirty="0" smtClean="0"/>
              <a:t>убираем 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моль электронов </a:t>
            </a:r>
            <a:r>
              <a:rPr lang="ru-RU" sz="2000" dirty="0" smtClean="0"/>
              <a:t>из левой части </a:t>
            </a:r>
            <a:r>
              <a:rPr lang="ru-RU" sz="2000" dirty="0"/>
              <a:t>уравнения: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339938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+ 10OH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   … → 2CrO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 </a:t>
            </a:r>
            <a:r>
              <a:rPr lang="en-US" sz="2400" dirty="0" smtClean="0"/>
              <a:t> + 5H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52185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+ 10OH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–6ē  → 2CrO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 </a:t>
            </a:r>
            <a:r>
              <a:rPr lang="en-US" sz="2400" dirty="0" smtClean="0"/>
              <a:t> + 5H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/>
      <p:bldP spid="11" grpId="0" animBg="1"/>
      <p:bldP spid="12" grpId="0"/>
      <p:bldP spid="15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4. </a:t>
            </a:r>
            <a:r>
              <a:rPr lang="ru-RU" sz="2000" dirty="0" smtClean="0"/>
              <a:t>Уравниваем </a:t>
            </a:r>
            <a:r>
              <a:rPr lang="ru-RU" sz="2000" dirty="0"/>
              <a:t>число отданных и принятых электронов, </a:t>
            </a:r>
            <a:r>
              <a:rPr lang="ru-RU" sz="2000" dirty="0" smtClean="0"/>
              <a:t>определяем </a:t>
            </a:r>
            <a:r>
              <a:rPr lang="ru-RU" sz="2000" dirty="0"/>
              <a:t>коэффициенты для частных </a:t>
            </a:r>
            <a:r>
              <a:rPr lang="ru-RU" sz="2000" dirty="0" smtClean="0"/>
              <a:t>реакций (</a:t>
            </a:r>
            <a:r>
              <a:rPr lang="ru-RU" sz="2000" dirty="0" err="1" smtClean="0"/>
              <a:t>полуреакций</a:t>
            </a:r>
            <a:r>
              <a:rPr lang="ru-RU" sz="2000" dirty="0" smtClean="0"/>
              <a:t>) </a:t>
            </a:r>
            <a:r>
              <a:rPr lang="ru-RU" sz="2000" dirty="0"/>
              <a:t>процессов </a:t>
            </a:r>
            <a:r>
              <a:rPr lang="ru-RU" sz="2000" dirty="0" smtClean="0"/>
              <a:t>восстановления и </a:t>
            </a:r>
            <a:r>
              <a:rPr lang="ru-RU" sz="2000" dirty="0"/>
              <a:t>окисления и записываем </a:t>
            </a:r>
            <a:r>
              <a:rPr lang="ru-RU" sz="2000" dirty="0" smtClean="0"/>
              <a:t>суммарное баланса </a:t>
            </a:r>
            <a:r>
              <a:rPr lang="ru-RU" sz="2000" dirty="0"/>
              <a:t>уравнение: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20072" y="1628800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64088" y="165783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214563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1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2505670"/>
            <a:ext cx="8999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2742019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+ 6ē + 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+ 10OH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–6ē → 3NO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 –</a:t>
            </a:r>
            <a:r>
              <a:rPr lang="en-US" sz="2400" dirty="0" smtClean="0"/>
              <a:t> + 2CrO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</a:t>
            </a:r>
            <a:r>
              <a:rPr lang="en-US" sz="2400" dirty="0" smtClean="0"/>
              <a:t> + 5H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2394" y="3522494"/>
            <a:ext cx="8847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После сокращения ионов и молекул, встречающихся в левой</a:t>
            </a:r>
          </a:p>
          <a:p>
            <a:r>
              <a:rPr lang="ru-RU" sz="2000" dirty="0"/>
              <a:t>и правой частях уравнения, получаем: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4016" y="4839543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4. Переносим коэффициенты в молекулярное уравнение реакции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2394" y="5271591"/>
            <a:ext cx="8812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3KNO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+ 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+ 4KOH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→ 3KNO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2K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CrO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162880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+ 2ē → 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 –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207362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+ 10OH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–6ē  → 2CrO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 </a:t>
            </a:r>
            <a:r>
              <a:rPr lang="en-US" sz="2400" dirty="0" smtClean="0"/>
              <a:t> + 5H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7504" y="4182179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+ Cr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+ 4OH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→ 3NO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+ 2CrO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2–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4" name="Стрелка вправо 3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7" grpId="0"/>
      <p:bldP spid="28" grpId="0"/>
      <p:bldP spid="30" grpId="0"/>
      <p:bldP spid="31" grpId="0"/>
      <p:bldP spid="25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16" y="2786152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в </a:t>
            </a:r>
            <a:r>
              <a:rPr lang="ru-RU" sz="2400" dirty="0"/>
              <a:t>ходе реакции </a:t>
            </a:r>
            <a:endParaRPr lang="ru-RU" sz="2400" dirty="0" smtClean="0"/>
          </a:p>
          <a:p>
            <a:r>
              <a:rPr lang="ru-RU" sz="2400" dirty="0" smtClean="0"/>
              <a:t>а) молекулы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 окисляются до молекул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ru-RU" sz="2400" baseline="30000" dirty="0" smtClean="0"/>
              <a:t> </a:t>
            </a:r>
          </a:p>
          <a:p>
            <a:r>
              <a:rPr lang="ru-RU" sz="2400" baseline="30000" dirty="0"/>
              <a:t> </a:t>
            </a:r>
            <a:r>
              <a:rPr lang="ru-RU" sz="2400" dirty="0" smtClean="0"/>
              <a:t>    (</a:t>
            </a:r>
            <a:r>
              <a:rPr lang="en-US" sz="2400" dirty="0" smtClean="0"/>
              <a:t>N</a:t>
            </a:r>
            <a:r>
              <a:rPr lang="ru-RU" sz="2400" baseline="30000" dirty="0" smtClean="0"/>
              <a:t>–3 </a:t>
            </a:r>
            <a:r>
              <a:rPr lang="ru-RU" sz="2400" dirty="0" smtClean="0"/>
              <a:t> </a:t>
            </a:r>
            <a:r>
              <a:rPr lang="ru-RU" sz="2400" dirty="0"/>
              <a:t>→ </a:t>
            </a:r>
            <a:r>
              <a:rPr lang="en-US" sz="2400" dirty="0" smtClean="0"/>
              <a:t>N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) </a:t>
            </a:r>
          </a:p>
          <a:p>
            <a:r>
              <a:rPr lang="ru-RU" sz="2400" dirty="0" smtClean="0"/>
              <a:t>б) ионы </a:t>
            </a:r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 –</a:t>
            </a:r>
            <a:r>
              <a:rPr lang="ru-RU" sz="2400" dirty="0" smtClean="0"/>
              <a:t> восстанавливаются  до ионов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en-US" sz="2400" dirty="0" smtClean="0"/>
              <a:t>(Cl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 –1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145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en-US" sz="2400" b="1" dirty="0" smtClean="0"/>
              <a:t>3</a:t>
            </a:r>
            <a:r>
              <a:rPr lang="ru-RU" sz="2400" b="1" dirty="0" smtClean="0"/>
              <a:t>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ru-RU" sz="2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5516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KClO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→ N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 err="1" smtClean="0"/>
              <a:t>KCl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9888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</a:t>
            </a:r>
            <a:r>
              <a:rPr lang="en-US" sz="2400" baseline="30000" dirty="0" smtClean="0"/>
              <a:t>–3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KCl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 smtClean="0"/>
              <a:t>KCl</a:t>
            </a:r>
            <a:r>
              <a:rPr lang="en-US" sz="2400" baseline="30000" dirty="0" smtClean="0"/>
              <a:t>–1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молекуле сумма степеней окисления всех элементов равна нулю</a:t>
            </a:r>
            <a:endParaRPr lang="ru-RU" sz="24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098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+   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X</a:t>
            </a:r>
            <a:r>
              <a:rPr lang="en-US" sz="2800" baseline="30000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2(+1) +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0</a:t>
            </a:r>
          </a:p>
          <a:p>
            <a:r>
              <a:rPr lang="en-US" sz="2800" i="1" dirty="0" smtClean="0"/>
              <a:t>x</a:t>
            </a:r>
            <a:r>
              <a:rPr lang="en-US" sz="2800" dirty="0" smtClean="0"/>
              <a:t> = –2</a:t>
            </a:r>
          </a:p>
          <a:p>
            <a:r>
              <a:rPr lang="en-US" sz="2800" dirty="0" smtClean="0"/>
              <a:t>Na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–2 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209839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2    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X</a:t>
            </a:r>
            <a:r>
              <a:rPr lang="en-US" sz="2800" baseline="30000" dirty="0" smtClean="0"/>
              <a:t>)     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2(+1) +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+ 4(–2) = 0</a:t>
            </a:r>
          </a:p>
          <a:p>
            <a:r>
              <a:rPr lang="en-US" sz="2800" i="1" dirty="0" smtClean="0"/>
              <a:t>x</a:t>
            </a:r>
            <a:r>
              <a:rPr lang="en-US" sz="2800" dirty="0" smtClean="0"/>
              <a:t> = +</a:t>
            </a:r>
            <a:r>
              <a:rPr lang="ru-RU" sz="2800" dirty="0" smtClean="0"/>
              <a:t>6</a:t>
            </a:r>
            <a:endParaRPr lang="en-US" sz="2800" dirty="0" smtClean="0"/>
          </a:p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+6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356318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2     </a:t>
            </a:r>
            <a:r>
              <a:rPr lang="en-US" sz="2800" dirty="0" smtClean="0"/>
              <a:t>Cr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X</a:t>
            </a:r>
            <a:r>
              <a:rPr lang="en-US" sz="2800" baseline="30000" dirty="0" smtClean="0"/>
              <a:t>)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     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2(+1) + 2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+ 7(–2) = 0</a:t>
            </a:r>
          </a:p>
          <a:p>
            <a:r>
              <a:rPr lang="en-US" sz="2800" i="1" dirty="0" smtClean="0"/>
              <a:t>x</a:t>
            </a:r>
            <a:r>
              <a:rPr lang="en-US" sz="2800" dirty="0" smtClean="0"/>
              <a:t> = +6</a:t>
            </a:r>
          </a:p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Cr</a:t>
            </a:r>
            <a:r>
              <a:rPr lang="en-US" sz="2800" baseline="30000" dirty="0" smtClean="0"/>
              <a:t>+6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7</a:t>
            </a:r>
            <a:r>
              <a:rPr lang="en-US" sz="2800" baseline="30000" dirty="0" smtClean="0"/>
              <a:t> </a:t>
            </a:r>
            <a:endParaRPr lang="ru-RU" sz="2800" i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4709" y="1595735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1.</a:t>
            </a:r>
            <a:endParaRPr lang="ru-RU" sz="2000" b="1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0" grpId="0" build="p"/>
      <p:bldP spid="11" grpId="0" build="p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3508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+ 6ē →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 –</a:t>
            </a:r>
            <a:endParaRPr lang="ru-RU" sz="2400" dirty="0"/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1151620" y="584684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3828" y="1092806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</a:t>
            </a:r>
            <a:r>
              <a:rPr lang="en-US" sz="2400" dirty="0" smtClean="0"/>
              <a:t> –1</a:t>
            </a:r>
            <a:r>
              <a:rPr lang="ru-RU" sz="2400" dirty="0" smtClean="0"/>
              <a:t>             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(–6</a:t>
            </a:r>
            <a:r>
              <a:rPr lang="ru-RU" sz="2400" dirty="0" smtClean="0"/>
              <a:t>) = </a:t>
            </a:r>
            <a:r>
              <a:rPr lang="en-US" sz="2400" dirty="0" smtClean="0"/>
              <a:t>–7</a:t>
            </a:r>
            <a:endParaRPr lang="ru-RU" sz="2400" dirty="0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3455876" y="584684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1151620" y="1808820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3828" y="2316942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(–6</a:t>
            </a:r>
            <a:r>
              <a:rPr lang="ru-RU" sz="2400" dirty="0" smtClean="0"/>
              <a:t>) = </a:t>
            </a:r>
            <a:r>
              <a:rPr lang="en-US" sz="2400" dirty="0" smtClean="0"/>
              <a:t>–6</a:t>
            </a:r>
            <a:r>
              <a:rPr lang="ru-RU" sz="2400" dirty="0" smtClean="0"/>
              <a:t>          </a:t>
            </a:r>
            <a:r>
              <a:rPr lang="en-US" sz="2400" dirty="0" smtClean="0"/>
              <a:t>     0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 </a:t>
            </a:r>
            <a:r>
              <a:rPr lang="en-US" sz="2400" dirty="0" smtClean="0"/>
              <a:t>0</a:t>
            </a:r>
            <a:endParaRPr lang="ru-RU" sz="2400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599895" y="1664804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192728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– 6ē → N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 + 6H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73508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1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32043" y="836712"/>
            <a:ext cx="0" cy="1613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504" y="299695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321297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+ 6ē + 2NH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– 6ē →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 –</a:t>
            </a:r>
            <a:r>
              <a:rPr lang="en-US" sz="2400" dirty="0" smtClean="0"/>
              <a:t> + N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 + 6H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37170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+ 2NH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→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+  N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42930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KClO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→ N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 err="1" smtClean="0"/>
              <a:t>KCl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16" y="2786152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Вывод: в </a:t>
            </a:r>
            <a:r>
              <a:rPr lang="ru-RU" sz="2400" dirty="0"/>
              <a:t>ходе реакции </a:t>
            </a:r>
            <a:endParaRPr lang="ru-RU" sz="2400" dirty="0" smtClean="0"/>
          </a:p>
          <a:p>
            <a:r>
              <a:rPr lang="ru-RU" sz="2400" dirty="0" smtClean="0"/>
              <a:t>а) </a:t>
            </a:r>
            <a:r>
              <a:rPr lang="en-US" sz="2400" dirty="0" smtClean="0"/>
              <a:t>FeS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 окисляется до ионов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+6 </a:t>
            </a:r>
            <a:r>
              <a:rPr lang="ru-RU" sz="2400" baseline="30000" dirty="0" smtClean="0"/>
              <a:t> </a:t>
            </a:r>
          </a:p>
          <a:p>
            <a:r>
              <a:rPr lang="ru-RU" sz="2400" baseline="30000" dirty="0"/>
              <a:t> </a:t>
            </a:r>
            <a:r>
              <a:rPr lang="ru-RU" sz="2400" dirty="0" smtClean="0"/>
              <a:t>    (</a:t>
            </a:r>
            <a:r>
              <a:rPr lang="en-US" sz="2400" dirty="0" smtClean="0"/>
              <a:t>S</a:t>
            </a:r>
            <a:r>
              <a:rPr lang="ru-RU" sz="2400" baseline="30000" dirty="0" smtClean="0"/>
              <a:t>–1 </a:t>
            </a:r>
            <a:r>
              <a:rPr lang="ru-RU" sz="2400" dirty="0" smtClean="0"/>
              <a:t> </a:t>
            </a:r>
            <a:r>
              <a:rPr lang="ru-RU" sz="2400" dirty="0"/>
              <a:t>→ 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→ Fe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б) ионы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 –</a:t>
            </a:r>
            <a:r>
              <a:rPr lang="ru-RU" sz="2400" dirty="0" smtClean="0"/>
              <a:t> восстанавливаются  до молекул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en-US" sz="2400" dirty="0" smtClean="0"/>
              <a:t>(N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+4</a:t>
            </a:r>
            <a:r>
              <a:rPr lang="en-US" sz="2400" dirty="0" smtClean="0"/>
              <a:t>).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145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4.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ru-RU" sz="2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5516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HNO</a:t>
            </a:r>
            <a:r>
              <a:rPr lang="en-US" sz="2400" baseline="-25000" dirty="0"/>
              <a:t>3</a:t>
            </a:r>
            <a:r>
              <a:rPr lang="en-US" sz="2400" dirty="0"/>
              <a:t>(</a:t>
            </a:r>
            <a:r>
              <a:rPr lang="ru-RU" sz="2400" dirty="0" err="1"/>
              <a:t>конц</a:t>
            </a:r>
            <a:r>
              <a:rPr lang="ru-RU" sz="2400" dirty="0"/>
              <a:t>.) → </a:t>
            </a:r>
            <a:r>
              <a:rPr lang="en-US" sz="2400" dirty="0" smtClean="0"/>
              <a:t>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21032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–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HN</a:t>
            </a:r>
            <a:r>
              <a:rPr lang="en-US" sz="2400" baseline="30000" dirty="0" smtClean="0"/>
              <a:t>+5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ru-RU" sz="2400" dirty="0" err="1"/>
              <a:t>конц</a:t>
            </a:r>
            <a:r>
              <a:rPr lang="ru-RU" sz="2400" dirty="0"/>
              <a:t>.) →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+3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+4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+ 2H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+ 1ē → 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151620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828" y="1164814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(+</a:t>
            </a:r>
            <a:r>
              <a:rPr lang="en-US" sz="2400" dirty="0" smtClean="0"/>
              <a:t>2</a:t>
            </a:r>
            <a:r>
              <a:rPr lang="ru-RU" sz="2400" dirty="0" smtClean="0"/>
              <a:t>) =</a:t>
            </a:r>
            <a:r>
              <a:rPr lang="en-US" sz="2400" dirty="0" smtClean="0"/>
              <a:t> +1</a:t>
            </a:r>
            <a:r>
              <a:rPr lang="ru-RU" sz="2400" dirty="0" smtClean="0"/>
              <a:t>        </a:t>
            </a:r>
            <a:r>
              <a:rPr lang="en-US" sz="2400" dirty="0" smtClean="0"/>
              <a:t>0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 </a:t>
            </a:r>
            <a:r>
              <a:rPr lang="en-US" sz="2400" dirty="0" smtClean="0"/>
              <a:t>0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455876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1151620" y="1808820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828" y="2316942"/>
            <a:ext cx="587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0 + </a:t>
            </a:r>
            <a:r>
              <a:rPr lang="ru-RU" sz="2400" dirty="0" smtClean="0"/>
              <a:t>0 = 0                   (+</a:t>
            </a:r>
            <a:r>
              <a:rPr lang="en-US" sz="2400" dirty="0" smtClean="0"/>
              <a:t>6</a:t>
            </a:r>
            <a:r>
              <a:rPr lang="ru-RU" sz="2400" dirty="0" smtClean="0"/>
              <a:t>) + (–</a:t>
            </a:r>
            <a:r>
              <a:rPr lang="en-US" sz="2400" dirty="0" smtClean="0"/>
              <a:t>8</a:t>
            </a:r>
            <a:r>
              <a:rPr lang="ru-RU" sz="2400" dirty="0" smtClean="0"/>
              <a:t>) + (</a:t>
            </a:r>
            <a:r>
              <a:rPr lang="en-US" sz="2400" dirty="0" smtClean="0"/>
              <a:t>+32</a:t>
            </a:r>
            <a:r>
              <a:rPr lang="ru-RU" sz="2400" dirty="0" smtClean="0"/>
              <a:t>)  = +</a:t>
            </a:r>
            <a:r>
              <a:rPr lang="en-US" sz="2400" dirty="0" smtClean="0"/>
              <a:t>30</a:t>
            </a:r>
            <a:endParaRPr lang="ru-RU" sz="24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599895" y="1664804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19272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2FeS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– 30ē → 2Fe</a:t>
            </a:r>
            <a:r>
              <a:rPr lang="en-US" sz="2400" baseline="30000" dirty="0" smtClean="0"/>
              <a:t>+3 </a:t>
            </a:r>
            <a:r>
              <a:rPr lang="en-US" sz="2400" dirty="0" smtClean="0"/>
              <a:t> + 4SO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 + 32H</a:t>
            </a:r>
            <a:r>
              <a:rPr lang="ru-RU" sz="2400" baseline="30000" dirty="0" smtClean="0"/>
              <a:t>+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8367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30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1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56176" y="8367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314096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33273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+ 60H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</a:t>
            </a:r>
            <a:r>
              <a:rPr lang="ru-RU" sz="2400" dirty="0" smtClean="0"/>
              <a:t>3</a:t>
            </a:r>
            <a:r>
              <a:rPr lang="en-US" sz="2400" dirty="0" smtClean="0"/>
              <a:t>0ē </a:t>
            </a:r>
            <a:r>
              <a:rPr lang="ru-RU" sz="2400" dirty="0" smtClean="0"/>
              <a:t>+ </a:t>
            </a:r>
            <a:r>
              <a:rPr lang="en-US" sz="2400" dirty="0" smtClean="0"/>
              <a:t>2FeS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– 30ē → 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    </a:t>
            </a:r>
            <a:r>
              <a:rPr lang="en-US" sz="2400" dirty="0" smtClean="0"/>
              <a:t>30NO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+ 30H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+ </a:t>
            </a:r>
            <a:r>
              <a:rPr lang="en-US" sz="2400" dirty="0" smtClean="0"/>
              <a:t>2Fe</a:t>
            </a:r>
            <a:r>
              <a:rPr lang="en-US" sz="2400" baseline="30000" dirty="0" smtClean="0"/>
              <a:t>+3 </a:t>
            </a:r>
            <a:r>
              <a:rPr lang="en-US" sz="2400" dirty="0" smtClean="0"/>
              <a:t> + 4SO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 + 32H</a:t>
            </a:r>
            <a:r>
              <a:rPr lang="ru-RU" sz="2400" baseline="30000" dirty="0" smtClean="0"/>
              <a:t>+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22108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30NO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+ 28H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ru-RU" sz="2400" dirty="0" smtClean="0"/>
              <a:t>+ </a:t>
            </a:r>
            <a:r>
              <a:rPr lang="en-US" sz="2400" dirty="0" smtClean="0"/>
              <a:t>2FeS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→ 30NO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+ 14H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+ </a:t>
            </a:r>
            <a:r>
              <a:rPr lang="en-US" sz="2400" dirty="0" smtClean="0"/>
              <a:t>2Fe</a:t>
            </a:r>
            <a:r>
              <a:rPr lang="en-US" sz="2400" baseline="30000" dirty="0" smtClean="0"/>
              <a:t>+3 </a:t>
            </a:r>
            <a:r>
              <a:rPr lang="en-US" sz="2400" dirty="0" smtClean="0"/>
              <a:t> + 4SO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98355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2FeS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30HNO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ru-RU" sz="2400" dirty="0" err="1"/>
              <a:t>конц</a:t>
            </a:r>
            <a:r>
              <a:rPr lang="ru-RU" sz="2400" dirty="0"/>
              <a:t>.) → </a:t>
            </a:r>
            <a:r>
              <a:rPr lang="en-US" sz="2400" dirty="0" smtClean="0"/>
              <a:t>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30NO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+ 14H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O.</a:t>
            </a:r>
            <a:endParaRPr lang="ru-RU" sz="2400" dirty="0"/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12187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Вычисляем </a:t>
            </a:r>
            <a:r>
              <a:rPr lang="ru-RU" sz="2400" dirty="0"/>
              <a:t>степени окисления и находим, атомы каких </a:t>
            </a:r>
            <a:r>
              <a:rPr lang="ru-RU" sz="2400" dirty="0" smtClean="0"/>
              <a:t>элементов изменили </a:t>
            </a:r>
            <a:r>
              <a:rPr lang="ru-RU" sz="2400" dirty="0"/>
              <a:t>свою степень окисления: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346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5.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en-US" sz="2400" dirty="0" smtClean="0"/>
              <a:t> </a:t>
            </a:r>
            <a:r>
              <a:rPr lang="ru-RU" sz="2400" dirty="0" smtClean="0"/>
              <a:t>окисления пропилена перманганатом калия в нейтральной среде: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16595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–CH=CH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→</a:t>
            </a:r>
          </a:p>
          <a:p>
            <a:r>
              <a:rPr lang="en-US" sz="2400" dirty="0"/>
              <a:t>→ 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–CH(OH</a:t>
            </a:r>
            <a:r>
              <a:rPr lang="en-US" sz="2400" dirty="0"/>
              <a:t>) –CH</a:t>
            </a:r>
            <a:r>
              <a:rPr lang="en-US" sz="2400" baseline="-25000" dirty="0"/>
              <a:t>2</a:t>
            </a:r>
            <a:r>
              <a:rPr lang="en-US" sz="2400" dirty="0"/>
              <a:t>OH + </a:t>
            </a:r>
            <a:r>
              <a:rPr lang="en-US" sz="2400" dirty="0" smtClean="0"/>
              <a:t>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KOH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03816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–6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 smtClean="0"/>
              <a:t>KMn</a:t>
            </a:r>
            <a:r>
              <a:rPr lang="ru-RU" sz="2400" baseline="30000" dirty="0" smtClean="0"/>
              <a:t>+7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→</a:t>
            </a:r>
          </a:p>
          <a:p>
            <a:r>
              <a:rPr lang="en-US" sz="2400" dirty="0"/>
              <a:t>→ 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–4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(OH)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–CH</a:t>
            </a:r>
            <a:r>
              <a:rPr lang="en-US" sz="2400" baseline="-25000" dirty="0"/>
              <a:t>2</a:t>
            </a:r>
            <a:r>
              <a:rPr lang="en-US" sz="2400" dirty="0"/>
              <a:t>OH +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+4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KOH</a:t>
            </a:r>
            <a:endParaRPr lang="ru-RU" sz="24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4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+ 3ē → MnO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+ 4OH</a:t>
            </a:r>
            <a:r>
              <a:rPr lang="en-US" sz="2400" baseline="30000" dirty="0" smtClean="0"/>
              <a:t>– </a:t>
            </a:r>
            <a:endParaRPr lang="ru-RU" sz="2400" dirty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151620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828" y="1164814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</a:t>
            </a:r>
            <a:r>
              <a:rPr lang="en-US" sz="2400" dirty="0" smtClean="0"/>
              <a:t> – 1</a:t>
            </a:r>
            <a:r>
              <a:rPr lang="ru-RU" sz="2400" dirty="0" smtClean="0"/>
              <a:t>             </a:t>
            </a:r>
            <a:r>
              <a:rPr lang="en-US" sz="2400" dirty="0" smtClean="0"/>
              <a:t>0</a:t>
            </a:r>
            <a:r>
              <a:rPr lang="ru-RU" sz="2400" dirty="0" smtClean="0"/>
              <a:t> + </a:t>
            </a:r>
            <a:r>
              <a:rPr lang="en-US" sz="2400" dirty="0" smtClean="0"/>
              <a:t>(–4)</a:t>
            </a:r>
            <a:r>
              <a:rPr lang="ru-RU" sz="2400" dirty="0" smtClean="0"/>
              <a:t> = </a:t>
            </a:r>
            <a:r>
              <a:rPr lang="en-US" sz="2400" dirty="0" smtClean="0"/>
              <a:t>–4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455876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1151620" y="1808820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828" y="2316942"/>
            <a:ext cx="587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(–2)</a:t>
            </a:r>
            <a:r>
              <a:rPr lang="ru-RU" sz="2400" dirty="0" smtClean="0"/>
              <a:t> = </a:t>
            </a:r>
            <a:r>
              <a:rPr lang="en-US" sz="2400" dirty="0" smtClean="0"/>
              <a:t>–2</a:t>
            </a:r>
            <a:r>
              <a:rPr lang="ru-RU" sz="2400" dirty="0" smtClean="0"/>
              <a:t>                   </a:t>
            </a:r>
            <a:r>
              <a:rPr lang="en-US" sz="2400" dirty="0" smtClean="0"/>
              <a:t>0</a:t>
            </a:r>
            <a:r>
              <a:rPr lang="ru-RU" sz="2400" dirty="0" smtClean="0"/>
              <a:t> = </a:t>
            </a:r>
            <a:r>
              <a:rPr lang="en-US" sz="2400" dirty="0" smtClean="0"/>
              <a:t>0</a:t>
            </a:r>
            <a:endParaRPr lang="ru-RU" sz="24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599895" y="1664804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19272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– 2ē → 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8367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19888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3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56176" y="8367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314096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016" y="332737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+ 6ē + 3C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+ 6OH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 – 6ē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→ 2MnO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+ 8OH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endParaRPr lang="ru-RU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520" y="433548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→ 2MnO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– </a:t>
            </a:r>
            <a:r>
              <a:rPr lang="en-US" sz="2400" dirty="0" smtClean="0"/>
              <a:t>+3C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endParaRPr lang="ru-RU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98355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→ 2MnO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+ 2KOH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3C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2</a:t>
            </a:r>
            <a:endParaRPr lang="ru-RU" sz="2400" dirty="0" smtClean="0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6" grpId="0"/>
      <p:bldP spid="19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04986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Вычисляем </a:t>
            </a:r>
            <a:r>
              <a:rPr lang="ru-RU" sz="2400" dirty="0"/>
              <a:t>степени окисления и находим, атомы каких </a:t>
            </a:r>
            <a:r>
              <a:rPr lang="ru-RU" sz="2400" dirty="0" smtClean="0"/>
              <a:t>элементов изменили </a:t>
            </a:r>
            <a:r>
              <a:rPr lang="ru-RU" sz="2400" dirty="0"/>
              <a:t>свою степень окисления: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145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6.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en-US" sz="2400" dirty="0" smtClean="0"/>
              <a:t> </a:t>
            </a:r>
            <a:r>
              <a:rPr lang="ru-RU" sz="2400" dirty="0" smtClean="0"/>
              <a:t>окисления этилбензола перманганатом калия в сернокислой среде: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09394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→</a:t>
            </a:r>
          </a:p>
          <a:p>
            <a:r>
              <a:rPr lang="pt-BR" sz="2400" dirty="0"/>
              <a:t>→ </a:t>
            </a:r>
            <a:r>
              <a:rPr lang="pt-BR" sz="2400" dirty="0" smtClean="0"/>
              <a:t>C</a:t>
            </a:r>
            <a:r>
              <a:rPr lang="pt-BR" sz="2400" baseline="-25000" dirty="0" smtClean="0"/>
              <a:t>6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5</a:t>
            </a:r>
            <a:r>
              <a:rPr lang="pt-BR" sz="2400" dirty="0" smtClean="0"/>
              <a:t>COOH </a:t>
            </a:r>
            <a:r>
              <a:rPr lang="pt-BR" sz="2400" dirty="0"/>
              <a:t>+ </a:t>
            </a:r>
            <a:r>
              <a:rPr lang="pt-BR" sz="2400" dirty="0" smtClean="0"/>
              <a:t>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MnSO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K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89414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8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–10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 smtClean="0"/>
              <a:t>KMn</a:t>
            </a:r>
            <a:r>
              <a:rPr lang="ru-RU" sz="2400" baseline="30000" dirty="0" smtClean="0"/>
              <a:t>+7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→</a:t>
            </a:r>
          </a:p>
          <a:p>
            <a:r>
              <a:rPr lang="en-US" sz="2400" dirty="0"/>
              <a:t>→ 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–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+ C</a:t>
            </a:r>
            <a:r>
              <a:rPr lang="en-US" sz="2400" baseline="30000" dirty="0" smtClean="0"/>
              <a:t>+4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</a:t>
            </a:r>
            <a:r>
              <a:rPr lang="ru-RU" sz="2400" dirty="0" smtClean="0"/>
              <a:t>5</a:t>
            </a:r>
            <a:r>
              <a:rPr lang="en-US" sz="2400" dirty="0" smtClean="0"/>
              <a:t>ē →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dirty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151620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828" y="2388950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(+8)</a:t>
            </a:r>
            <a:r>
              <a:rPr lang="ru-RU" sz="2400" dirty="0" smtClean="0"/>
              <a:t> =</a:t>
            </a:r>
            <a:r>
              <a:rPr lang="en-US" sz="2400" dirty="0" smtClean="0"/>
              <a:t> +7</a:t>
            </a:r>
            <a:r>
              <a:rPr lang="ru-RU" sz="2400" dirty="0" smtClean="0"/>
              <a:t>           </a:t>
            </a:r>
            <a:r>
              <a:rPr lang="en-US" sz="2400" dirty="0" smtClean="0"/>
              <a:t>(+2) + 0</a:t>
            </a:r>
            <a:r>
              <a:rPr lang="ru-RU" sz="2400" dirty="0" smtClean="0"/>
              <a:t> = </a:t>
            </a:r>
            <a:r>
              <a:rPr lang="en-US" sz="2400" dirty="0" smtClean="0"/>
              <a:t>+2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455876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1151620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828" y="1164814"/>
            <a:ext cx="587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+ 0</a:t>
            </a:r>
            <a:r>
              <a:rPr lang="ru-RU" sz="2400" dirty="0" smtClean="0"/>
              <a:t> = </a:t>
            </a:r>
            <a:r>
              <a:rPr lang="en-US" sz="2400" dirty="0" smtClean="0"/>
              <a:t>0  </a:t>
            </a:r>
            <a:r>
              <a:rPr lang="ru-RU" sz="2400" dirty="0" smtClean="0"/>
              <a:t>                   </a:t>
            </a:r>
            <a:r>
              <a:rPr lang="en-US" sz="2400" dirty="0" smtClean="0"/>
              <a:t>      0 + 0 + (+12)</a:t>
            </a:r>
            <a:r>
              <a:rPr lang="ru-RU" sz="2400" dirty="0" smtClean="0"/>
              <a:t> = </a:t>
            </a:r>
            <a:r>
              <a:rPr lang="en-US" sz="2400" dirty="0" smtClean="0"/>
              <a:t>+1</a:t>
            </a:r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103948" y="512676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685" y="75610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8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  12ē→ 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+ 12H</a:t>
            </a:r>
            <a:r>
              <a:rPr lang="en-US" sz="2400" baseline="30000" dirty="0" smtClean="0"/>
              <a:t>+</a:t>
            </a:r>
            <a:endParaRPr lang="ru-RU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807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1032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12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56176" y="8367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314096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016" y="332737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8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+ 20H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  60ē + 12MnO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+ 96H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+ 60ē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→ 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+ 5CO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+ 60H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+ 12Mn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+ 48H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032" y="429309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8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+ 12MnO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+ 36H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→ 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+ 5CO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+ 12Mn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+ 28H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032" y="5262299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8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+ 12KMnO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+ 18H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→</a:t>
            </a:r>
            <a:endParaRPr lang="en-US" sz="2400" baseline="-25000" dirty="0" smtClean="0"/>
          </a:p>
          <a:p>
            <a:r>
              <a:rPr lang="en-US" sz="2400" dirty="0" smtClean="0"/>
              <a:t>                        → 5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7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6</a:t>
            </a:r>
            <a:r>
              <a:rPr lang="en-US" sz="2400" dirty="0" smtClean="0"/>
              <a:t>O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 + 5CO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+ 12MnSO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+ 6K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+ 28H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baseline="-25000" dirty="0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243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56145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7.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en-US" sz="2400" dirty="0" smtClean="0"/>
              <a:t> </a:t>
            </a:r>
            <a:r>
              <a:rPr lang="ru-RU" sz="2400" dirty="0" smtClean="0"/>
              <a:t>окисления м-нитротолуола перманганатом калия в сернокислой среде: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09394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→</a:t>
            </a:r>
          </a:p>
          <a:p>
            <a:r>
              <a:rPr lang="pt-BR" sz="2400" dirty="0"/>
              <a:t>→ </a:t>
            </a:r>
            <a:r>
              <a:rPr lang="pt-BR" sz="2400" dirty="0" smtClean="0"/>
              <a:t>C</a:t>
            </a:r>
            <a:r>
              <a:rPr lang="pt-BR" sz="2400" baseline="-25000" dirty="0" smtClean="0"/>
              <a:t>6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r>
              <a:rPr lang="pt-BR" sz="2400" smtClean="0"/>
              <a:t>COOH </a:t>
            </a:r>
            <a:r>
              <a:rPr lang="pt-BR" sz="240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MnSO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K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</a:t>
            </a:r>
            <a:r>
              <a:rPr lang="pt-BR" sz="2400" dirty="0"/>
              <a:t>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endParaRPr lang="ru-RU" sz="24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</a:t>
            </a:r>
            <a:r>
              <a:rPr lang="ru-RU" sz="2400" dirty="0" smtClean="0"/>
              <a:t>5</a:t>
            </a:r>
            <a:r>
              <a:rPr lang="en-US" sz="2400" dirty="0" smtClean="0"/>
              <a:t>ē →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dirty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151620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828" y="2388950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(+8)</a:t>
            </a:r>
            <a:r>
              <a:rPr lang="ru-RU" sz="2400" dirty="0" smtClean="0"/>
              <a:t> =</a:t>
            </a:r>
            <a:r>
              <a:rPr lang="en-US" sz="2400" dirty="0" smtClean="0"/>
              <a:t> +7</a:t>
            </a:r>
            <a:r>
              <a:rPr lang="ru-RU" sz="2400" dirty="0" smtClean="0"/>
              <a:t>           </a:t>
            </a:r>
            <a:r>
              <a:rPr lang="en-US" sz="2400" dirty="0" smtClean="0"/>
              <a:t>(+2) + 0</a:t>
            </a:r>
            <a:r>
              <a:rPr lang="ru-RU" sz="2400" dirty="0" smtClean="0"/>
              <a:t> = </a:t>
            </a:r>
            <a:r>
              <a:rPr lang="en-US" sz="2400" dirty="0" smtClean="0"/>
              <a:t>+2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455876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1151620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828" y="1164814"/>
            <a:ext cx="587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+ 0</a:t>
            </a:r>
            <a:r>
              <a:rPr lang="ru-RU" sz="2400" dirty="0" smtClean="0"/>
              <a:t> = </a:t>
            </a:r>
            <a:r>
              <a:rPr lang="en-US" sz="2400" dirty="0" smtClean="0"/>
              <a:t>0  </a:t>
            </a:r>
            <a:r>
              <a:rPr lang="ru-RU" sz="2400" dirty="0" smtClean="0"/>
              <a:t>                   </a:t>
            </a:r>
            <a:r>
              <a:rPr lang="en-US" sz="2400" dirty="0" smtClean="0"/>
              <a:t>      0 + (+6)</a:t>
            </a:r>
            <a:r>
              <a:rPr lang="ru-RU" sz="2400" dirty="0" smtClean="0"/>
              <a:t> = </a:t>
            </a:r>
            <a:r>
              <a:rPr lang="en-US" sz="2400" dirty="0" smtClean="0"/>
              <a:t>+6</a:t>
            </a:r>
            <a:endParaRPr lang="ru-RU" sz="24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103948" y="512676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684" y="756101"/>
            <a:ext cx="714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  </a:t>
            </a:r>
            <a:r>
              <a:rPr lang="ru-RU" sz="2400" dirty="0" smtClean="0"/>
              <a:t>6</a:t>
            </a:r>
            <a:r>
              <a:rPr lang="en-US" sz="2400" dirty="0" smtClean="0"/>
              <a:t>ē →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)COOH  + 6H</a:t>
            </a:r>
            <a:r>
              <a:rPr lang="en-US" sz="2400" baseline="30000" dirty="0" smtClean="0"/>
              <a:t>+</a:t>
            </a:r>
            <a:endParaRPr lang="ru-RU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807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21032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6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380312" y="8367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314096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016" y="3327375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+ 10H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– </a:t>
            </a:r>
            <a:r>
              <a:rPr lang="ru-RU" sz="2400" dirty="0" smtClean="0"/>
              <a:t>3</a:t>
            </a:r>
            <a:r>
              <a:rPr lang="en-US" sz="2400" dirty="0" smtClean="0"/>
              <a:t>0ē  + 6MnO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+ 48H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+ 30ē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→ 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)COOH  + 30H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+ 6Mn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+ 24H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dirty="0" smtClean="0"/>
          </a:p>
          <a:p>
            <a:endParaRPr lang="ru-RU" sz="2400" baseline="-25000" dirty="0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8032" y="429599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+ 6MnO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+ 18H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→ 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)COOH  + 6Mn</a:t>
            </a:r>
            <a:r>
              <a:rPr lang="ru-RU" sz="2400" baseline="30000" dirty="0" smtClean="0"/>
              <a:t>+2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+ 14H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dirty="0" smtClean="0"/>
          </a:p>
          <a:p>
            <a:endParaRPr lang="ru-RU" sz="2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537611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+ 6KMnO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+ 9H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→ </a:t>
            </a:r>
          </a:p>
          <a:p>
            <a:r>
              <a:rPr lang="en-US" sz="2400" dirty="0" smtClean="0"/>
              <a:t>                     → 5C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4</a:t>
            </a:r>
            <a:r>
              <a:rPr lang="en-US" sz="2400" dirty="0" smtClean="0"/>
              <a:t>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)COOH  + 6MnSO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+ 3K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+ 14H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 </a:t>
            </a:r>
            <a:endParaRPr lang="ru-RU" sz="2400" dirty="0" smtClean="0"/>
          </a:p>
          <a:p>
            <a:endParaRPr lang="ru-RU" sz="2400" baseline="-25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58" y="6019800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6" grpId="0"/>
      <p:bldP spid="21" grpId="0"/>
      <p:bldP spid="2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12187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Вычисляем </a:t>
            </a:r>
            <a:r>
              <a:rPr lang="ru-RU" sz="2400" dirty="0"/>
              <a:t>степени окисления и находим, атомы каких </a:t>
            </a:r>
            <a:r>
              <a:rPr lang="ru-RU" sz="2400" dirty="0" smtClean="0"/>
              <a:t>элементов изменили </a:t>
            </a:r>
            <a:r>
              <a:rPr lang="ru-RU" sz="2400" dirty="0"/>
              <a:t>свою степень окисления: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346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Пример </a:t>
            </a:r>
            <a:r>
              <a:rPr lang="ru-RU" sz="2400" b="1" dirty="0" smtClean="0"/>
              <a:t>8. </a:t>
            </a:r>
          </a:p>
          <a:p>
            <a:r>
              <a:rPr lang="ru-RU" sz="2400" dirty="0" smtClean="0"/>
              <a:t>Используя </a:t>
            </a:r>
            <a:r>
              <a:rPr lang="ru-RU" sz="2400" dirty="0"/>
              <a:t>метод </a:t>
            </a:r>
            <a:r>
              <a:rPr lang="ru-RU" sz="2400" dirty="0" err="1"/>
              <a:t>полуреакций</a:t>
            </a:r>
            <a:r>
              <a:rPr lang="ru-RU" sz="2400" dirty="0"/>
              <a:t>, составьте </a:t>
            </a:r>
            <a:r>
              <a:rPr lang="ru-RU" sz="2400" dirty="0" smtClean="0"/>
              <a:t>уравнение реакции</a:t>
            </a:r>
            <a:r>
              <a:rPr lang="en-US" sz="2400" dirty="0" smtClean="0"/>
              <a:t> </a:t>
            </a:r>
            <a:r>
              <a:rPr lang="ru-RU" sz="2400" dirty="0" smtClean="0"/>
              <a:t>окисления ацетилена перманганатом калия в нейтральной среде: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1659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dirty="0"/>
              <a:t>≡CH + </a:t>
            </a:r>
            <a:r>
              <a:rPr lang="en-US" sz="2400" dirty="0" smtClean="0"/>
              <a:t>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→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KOH </a:t>
            </a:r>
            <a:r>
              <a:rPr lang="en-US" sz="2400" dirty="0"/>
              <a:t>+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96615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–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 smtClean="0"/>
              <a:t>KMn</a:t>
            </a:r>
            <a:r>
              <a:rPr lang="ru-RU" sz="2400" baseline="30000" dirty="0" smtClean="0"/>
              <a:t>+7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→</a:t>
            </a:r>
            <a:endParaRPr lang="en-US" sz="2400" dirty="0"/>
          </a:p>
          <a:p>
            <a:r>
              <a:rPr lang="en-US" sz="2400" dirty="0"/>
              <a:t>→ 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Mn</a:t>
            </a:r>
            <a:r>
              <a:rPr lang="ru-RU" sz="2400" baseline="30000" dirty="0" smtClean="0"/>
              <a:t>+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KOH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ионе сумма степеней окисления всех элементов равна заряду иона</a:t>
            </a:r>
            <a:endParaRPr lang="ru-RU" sz="24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527518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[S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X</a:t>
            </a:r>
            <a:r>
              <a:rPr lang="en-US" sz="2800" baseline="30000" dirty="0" smtClean="0"/>
              <a:t>)</a:t>
            </a:r>
            <a:r>
              <a:rPr lang="ru-RU" sz="2800" baseline="-25000" dirty="0" smtClean="0"/>
              <a:t>2</a:t>
            </a:r>
            <a:r>
              <a:rPr lang="en-US" sz="2800" baseline="-25000" dirty="0" smtClean="0"/>
              <a:t>     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2–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2</a:t>
            </a:r>
            <a:r>
              <a:rPr lang="en-US" sz="2800" i="1" dirty="0" smtClean="0"/>
              <a:t>x </a:t>
            </a:r>
            <a:r>
              <a:rPr lang="en-US" sz="2800" dirty="0" smtClean="0"/>
              <a:t>+ 7(–2)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–2</a:t>
            </a:r>
            <a:endParaRPr lang="en-US" sz="2800" dirty="0" smtClean="0"/>
          </a:p>
          <a:p>
            <a:r>
              <a:rPr lang="en-US" sz="2800" i="1" dirty="0" smtClean="0"/>
              <a:t>x</a:t>
            </a:r>
            <a:r>
              <a:rPr lang="en-US" sz="2800" dirty="0" smtClean="0"/>
              <a:t> = +6</a:t>
            </a:r>
          </a:p>
          <a:p>
            <a:r>
              <a:rPr lang="en-US" sz="2800" dirty="0" smtClean="0"/>
              <a:t>[S</a:t>
            </a:r>
            <a:r>
              <a:rPr lang="en-US" sz="2800" baseline="30000" dirty="0" smtClean="0"/>
              <a:t>+6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–2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2– 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2527518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/>
              <a:t>B</a:t>
            </a:r>
            <a:r>
              <a:rPr lang="en-US" sz="2800" baseline="30000" dirty="0" smtClean="0"/>
              <a:t>(</a:t>
            </a:r>
            <a:r>
              <a:rPr lang="en-US" sz="2800" i="1" baseline="30000" dirty="0" smtClean="0"/>
              <a:t>X</a:t>
            </a:r>
            <a:r>
              <a:rPr lang="en-US" sz="2800" baseline="30000" dirty="0" smtClean="0"/>
              <a:t>)</a:t>
            </a:r>
            <a:r>
              <a:rPr lang="en-US" sz="2800" baseline="-25000" dirty="0" smtClean="0"/>
              <a:t>     </a:t>
            </a:r>
            <a:r>
              <a:rPr lang="en-US" sz="2800" dirty="0" smtClean="0"/>
              <a:t>F</a:t>
            </a:r>
            <a:r>
              <a:rPr lang="en-US" sz="2800" baseline="30000" dirty="0" smtClean="0"/>
              <a:t>–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–</a:t>
            </a:r>
            <a:r>
              <a:rPr lang="en-US" sz="2800" dirty="0" smtClean="0"/>
              <a:t>  </a:t>
            </a:r>
          </a:p>
          <a:p>
            <a:r>
              <a:rPr lang="en-US" sz="2800" i="1" dirty="0" smtClean="0"/>
              <a:t>x </a:t>
            </a:r>
            <a:r>
              <a:rPr lang="en-US" sz="2800" dirty="0" smtClean="0"/>
              <a:t>+ 4(–1)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–1</a:t>
            </a:r>
          </a:p>
          <a:p>
            <a:r>
              <a:rPr lang="en-US" sz="2800" i="1" dirty="0" smtClean="0"/>
              <a:t>x</a:t>
            </a:r>
            <a:r>
              <a:rPr lang="en-US" sz="2800" dirty="0" smtClean="0"/>
              <a:t> = +3</a:t>
            </a:r>
          </a:p>
          <a:p>
            <a:r>
              <a:rPr lang="en-US" sz="2800" dirty="0" smtClean="0"/>
              <a:t>[B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F</a:t>
            </a:r>
            <a:r>
              <a:rPr lang="en-US" sz="2800" baseline="30000" dirty="0" smtClean="0"/>
              <a:t>–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– </a:t>
            </a:r>
            <a:endParaRPr lang="ru-RU" sz="28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708" y="1782531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2.</a:t>
            </a:r>
            <a:endParaRPr lang="ru-RU" sz="2000" b="1" i="1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6483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2" grpId="0" build="p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+ 3ē → 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+ 4OH</a:t>
            </a:r>
            <a:r>
              <a:rPr lang="en-US" sz="2400" baseline="30000" dirty="0" smtClean="0"/>
              <a:t>– </a:t>
            </a:r>
            <a:endParaRPr lang="ru-RU" sz="2400" dirty="0"/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1151620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3828" y="2388950"/>
            <a:ext cx="54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–1)</a:t>
            </a:r>
            <a:r>
              <a:rPr lang="ru-RU" sz="2400" dirty="0" smtClean="0"/>
              <a:t> + </a:t>
            </a:r>
            <a:r>
              <a:rPr lang="en-US" sz="2400" dirty="0" smtClean="0"/>
              <a:t>0</a:t>
            </a:r>
            <a:r>
              <a:rPr lang="ru-RU" sz="2400" dirty="0" smtClean="0"/>
              <a:t> =</a:t>
            </a:r>
            <a:r>
              <a:rPr lang="en-US" sz="2400" dirty="0" smtClean="0"/>
              <a:t> –1</a:t>
            </a:r>
            <a:r>
              <a:rPr lang="ru-RU" sz="2400" dirty="0" smtClean="0"/>
              <a:t>           </a:t>
            </a:r>
            <a:r>
              <a:rPr lang="en-US" sz="2400" dirty="0" smtClean="0"/>
              <a:t>       0 + (–4)</a:t>
            </a:r>
            <a:r>
              <a:rPr lang="ru-RU" sz="2400" dirty="0" smtClean="0"/>
              <a:t> = </a:t>
            </a:r>
            <a:r>
              <a:rPr lang="en-US" sz="2400" dirty="0" smtClean="0"/>
              <a:t>–4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743908" y="1880828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1151620" y="656692"/>
            <a:ext cx="432048" cy="19442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3828" y="1164814"/>
            <a:ext cx="587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+ (–10)</a:t>
            </a:r>
            <a:r>
              <a:rPr lang="ru-RU" sz="2400" dirty="0" smtClean="0"/>
              <a:t> = </a:t>
            </a:r>
            <a:r>
              <a:rPr lang="en-US" sz="2400" dirty="0" smtClean="0"/>
              <a:t>–10  </a:t>
            </a:r>
            <a:r>
              <a:rPr lang="ru-RU" sz="2400" dirty="0" smtClean="0"/>
              <a:t>                  </a:t>
            </a:r>
            <a:r>
              <a:rPr lang="en-US" sz="2400" dirty="0" smtClean="0"/>
              <a:t>(–2) + 0 =</a:t>
            </a:r>
            <a:r>
              <a:rPr lang="ru-RU" sz="2400" dirty="0" smtClean="0"/>
              <a:t> </a:t>
            </a:r>
            <a:r>
              <a:rPr lang="en-US" sz="2400" dirty="0" smtClean="0"/>
              <a:t>–2</a:t>
            </a:r>
            <a:endParaRPr lang="ru-RU" sz="2400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103948" y="512676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685" y="75610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+ 10OH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–  8ē → 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  + 6H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807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10323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·</a:t>
            </a:r>
            <a:r>
              <a:rPr lang="en-US" sz="2400" dirty="0" smtClean="0"/>
              <a:t>8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56176" y="83671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314096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016" y="332737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+ 30OH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– 24ē + 8MnO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+ 16H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+ 24ē →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→3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  + 18H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+ 8MnO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+ 32OH</a:t>
            </a:r>
            <a:r>
              <a:rPr lang="en-US" sz="2400" baseline="30000" dirty="0" smtClean="0"/>
              <a:t>– </a:t>
            </a:r>
            <a:endParaRPr lang="ru-RU" sz="24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8032" y="4293096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+ 8MnO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→ 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–2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+ 8MnO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+ 2OH</a:t>
            </a:r>
            <a:r>
              <a:rPr lang="en-US" sz="2400" baseline="30000" dirty="0" smtClean="0"/>
              <a:t>– </a:t>
            </a:r>
            <a:endParaRPr lang="ru-RU" sz="24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8032" y="512757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+ 8KMnO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→ 3</a:t>
            </a:r>
            <a:r>
              <a:rPr lang="ru-RU" sz="2400" dirty="0" smtClean="0"/>
              <a:t>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+ 8MnO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+ 2KOH</a:t>
            </a:r>
            <a:r>
              <a:rPr lang="en-US" sz="2400" baseline="30000" dirty="0" smtClean="0"/>
              <a:t> </a:t>
            </a:r>
            <a:endParaRPr lang="ru-RU" sz="2400" baseline="-25000" dirty="0"/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Метод </a:t>
            </a:r>
            <a:r>
              <a:rPr lang="ru-RU" b="1" dirty="0" err="1" smtClean="0"/>
              <a:t>полуреакций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6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Электролиз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632A-442C-4458-A483-D56953F24149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ru-RU" altLang="ru-RU" sz="3200" b="1"/>
              <a:t>Электролиз. Общие понятия</a:t>
            </a:r>
            <a:r>
              <a:rPr lang="ru-RU" altLang="ru-RU" sz="3200"/>
              <a:t>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3960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solidFill>
                  <a:schemeClr val="accent2"/>
                </a:solidFill>
              </a:rPr>
              <a:t>Термины: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76327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Катод</a:t>
            </a:r>
            <a:r>
              <a:rPr lang="ru-RU" altLang="ru-RU" sz="2800" dirty="0"/>
              <a:t> – (-) заряженный электрод</a:t>
            </a:r>
          </a:p>
          <a:p>
            <a:r>
              <a:rPr lang="ru-RU" altLang="ru-RU" sz="2800" dirty="0"/>
              <a:t> </a:t>
            </a:r>
            <a:r>
              <a:rPr lang="ru-RU" altLang="ru-RU" sz="2400" dirty="0"/>
              <a:t>(происходит </a:t>
            </a:r>
            <a:r>
              <a:rPr lang="ru-RU" altLang="ru-RU" sz="2400" b="1" dirty="0">
                <a:solidFill>
                  <a:srgbClr val="FF0000"/>
                </a:solidFill>
              </a:rPr>
              <a:t>восстановление</a:t>
            </a:r>
            <a:r>
              <a:rPr lang="ru-RU" altLang="ru-RU" sz="2400" dirty="0"/>
              <a:t>)</a:t>
            </a:r>
            <a:r>
              <a:rPr lang="ru-RU" altLang="ru-RU" sz="2800" dirty="0"/>
              <a:t>.</a:t>
            </a:r>
          </a:p>
          <a:p>
            <a:r>
              <a:rPr lang="ru-RU" altLang="ru-RU" sz="3600" b="1" dirty="0">
                <a:solidFill>
                  <a:srgbClr val="FF0000"/>
                </a:solidFill>
              </a:rPr>
              <a:t>Анод</a:t>
            </a:r>
            <a:r>
              <a:rPr lang="ru-RU" altLang="ru-RU" sz="2800" dirty="0"/>
              <a:t> – (+) заряженный электрод</a:t>
            </a:r>
          </a:p>
          <a:p>
            <a:r>
              <a:rPr lang="ru-RU" altLang="ru-RU" sz="2800" dirty="0"/>
              <a:t> </a:t>
            </a:r>
            <a:r>
              <a:rPr lang="ru-RU" altLang="ru-RU" sz="2400" dirty="0"/>
              <a:t>(происходит </a:t>
            </a:r>
            <a:r>
              <a:rPr lang="ru-RU" altLang="ru-RU" sz="2400" b="1" dirty="0">
                <a:solidFill>
                  <a:srgbClr val="FF0000"/>
                </a:solidFill>
              </a:rPr>
              <a:t>окисление</a:t>
            </a:r>
            <a:r>
              <a:rPr lang="ru-RU" altLang="ru-RU" sz="2400" dirty="0"/>
              <a:t>)</a:t>
            </a:r>
            <a:r>
              <a:rPr lang="ru-RU" altLang="ru-RU" sz="2800" dirty="0"/>
              <a:t>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50825" y="3500438"/>
            <a:ext cx="88931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Электролизёр</a:t>
            </a:r>
            <a:r>
              <a:rPr lang="ru-RU" altLang="ru-RU" sz="3600" dirty="0" smtClean="0"/>
              <a:t> </a:t>
            </a:r>
            <a:endParaRPr lang="ru-RU" altLang="ru-RU" sz="3600" dirty="0"/>
          </a:p>
          <a:p>
            <a:r>
              <a:rPr lang="ru-RU" altLang="ru-RU" sz="3600" dirty="0"/>
              <a:t>(ванна для электролиза)</a:t>
            </a:r>
            <a:r>
              <a:rPr lang="ru-RU" altLang="ru-RU" sz="2800" dirty="0"/>
              <a:t> – </a:t>
            </a:r>
            <a:r>
              <a:rPr lang="ru-RU" altLang="ru-RU" sz="2800" dirty="0" smtClean="0"/>
              <a:t>ёмкость</a:t>
            </a:r>
            <a:r>
              <a:rPr lang="ru-RU" altLang="ru-RU" sz="2800" dirty="0"/>
              <a:t>, в которой находится расплав или раствор электролита и через которую с помощью электродов  (металлические или графитовые) пропускают электрический ток.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58" y="59481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1257-4164-439D-B95E-999DEBD02975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b="1"/>
              <a:t>Сущность электролиза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Пусть: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95513" y="908050"/>
            <a:ext cx="6408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Имеется </a:t>
            </a:r>
            <a:r>
              <a:rPr lang="ru-RU" altLang="ru-RU" sz="2800" b="1">
                <a:solidFill>
                  <a:schemeClr val="accent2"/>
                </a:solidFill>
              </a:rPr>
              <a:t>расплав </a:t>
            </a:r>
            <a:r>
              <a:rPr lang="en-US" altLang="ru-RU" sz="2800" b="1">
                <a:solidFill>
                  <a:schemeClr val="accent2"/>
                </a:solidFill>
              </a:rPr>
              <a:t>NaCl</a:t>
            </a:r>
            <a:endParaRPr lang="ru-RU" altLang="ru-RU" sz="2800" b="1">
              <a:solidFill>
                <a:schemeClr val="accent2"/>
              </a:solidFill>
            </a:endParaRPr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520700" y="2657475"/>
            <a:ext cx="2449512" cy="2447925"/>
            <a:chOff x="657" y="1933"/>
            <a:chExt cx="1089" cy="1542"/>
          </a:xfrm>
        </p:grpSpPr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657" y="1933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657" y="3475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1746" y="1933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1457325" y="3233737"/>
            <a:ext cx="576262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Na</a:t>
            </a:r>
            <a:r>
              <a:rPr lang="en-US" altLang="ru-RU" baseline="30000"/>
              <a:t>+</a:t>
            </a:r>
            <a:endParaRPr lang="ru-RU" altLang="ru-RU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1457325" y="4170362"/>
            <a:ext cx="576262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Cl</a:t>
            </a:r>
            <a:r>
              <a:rPr lang="en-US" altLang="ru-RU" baseline="30000"/>
              <a:t>-</a:t>
            </a:r>
            <a:endParaRPr lang="ru-RU" altLang="ru-RU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736600" y="2220912"/>
            <a:ext cx="144462" cy="2808288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609850" y="2220912"/>
            <a:ext cx="144462" cy="28082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304800" y="1933575"/>
            <a:ext cx="431800" cy="50323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/>
              <a:t>-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2754312" y="2005012"/>
            <a:ext cx="431800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/>
              <a:t>+</a:t>
            </a: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954087" y="3522662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2105025" y="44577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Стрелка вправо 3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Катод                              Анод</a:t>
            </a:r>
            <a:endParaRPr lang="ru-RU" sz="2000" dirty="0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4268788" y="2433637"/>
            <a:ext cx="1152525" cy="574675"/>
            <a:chOff x="3243" y="2126"/>
            <a:chExt cx="726" cy="362"/>
          </a:xfrm>
        </p:grpSpPr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3243" y="2126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/>
                <a:t>Na</a:t>
              </a:r>
              <a:r>
                <a:rPr lang="en-US" altLang="ru-RU" baseline="30000"/>
                <a:t>+</a:t>
              </a:r>
              <a:endParaRPr lang="ru-RU" altLang="ru-RU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3606" y="2126"/>
              <a:ext cx="363" cy="3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/>
                <a:t>Cl</a:t>
              </a:r>
              <a:r>
                <a:rPr lang="en-US" altLang="ru-RU" baseline="30000"/>
                <a:t>-</a:t>
              </a:r>
              <a:endParaRPr lang="ru-RU" altLang="ru-RU"/>
            </a:p>
          </p:txBody>
        </p: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5564188" y="25781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5564188" y="27940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6429375" y="2433637"/>
            <a:ext cx="576263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Na</a:t>
            </a:r>
            <a:r>
              <a:rPr lang="en-US" altLang="ru-RU" baseline="30000"/>
              <a:t>+</a:t>
            </a:r>
            <a:endParaRPr lang="ru-RU" altLang="ru-RU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7077075" y="2362200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000" b="1"/>
              <a:t>+</a:t>
            </a:r>
            <a:endParaRPr lang="ru-RU" altLang="ru-RU" sz="4000" b="1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7653338" y="2433637"/>
            <a:ext cx="576262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/>
              <a:t>Cl</a:t>
            </a:r>
            <a:r>
              <a:rPr lang="en-US" altLang="ru-RU" baseline="30000"/>
              <a:t>-</a:t>
            </a:r>
            <a:endParaRPr lang="ru-RU" altLang="ru-RU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3352800" y="1686580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/>
              <a:t>1.</a:t>
            </a:r>
            <a:endParaRPr lang="ru-RU" altLang="ru-RU" sz="3200" dirty="0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4002087" y="1773238"/>
            <a:ext cx="4818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В расплаве соль </a:t>
            </a:r>
            <a:r>
              <a:rPr lang="ru-RU" altLang="ru-RU" sz="2400" dirty="0" err="1"/>
              <a:t>диссоциирует</a:t>
            </a:r>
            <a:r>
              <a:rPr lang="ru-RU" altLang="ru-RU" sz="2400" dirty="0"/>
              <a:t>:</a:t>
            </a: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000500" y="3544708"/>
            <a:ext cx="52188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При включении тока ионы приобретают направленное движение:</a:t>
            </a: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317964" y="3625056"/>
            <a:ext cx="641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 smtClean="0"/>
              <a:t>2.</a:t>
            </a:r>
            <a:endParaRPr lang="ru-RU" altLang="ru-RU" sz="2800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DEC8-201F-4134-A46A-D338AF35BE75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2954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3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1295400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Происходит обмен электронами между электродами и ионами: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827088" y="2439987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-К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19250" y="243840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 dirty="0"/>
              <a:t>Na</a:t>
            </a:r>
            <a:r>
              <a:rPr lang="en-US" altLang="ru-RU" sz="3600" baseline="30000" dirty="0"/>
              <a:t>+</a:t>
            </a:r>
            <a:endParaRPr lang="ru-RU" altLang="ru-RU" sz="3600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628900" y="2438400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dirty="0"/>
              <a:t>+</a:t>
            </a:r>
            <a:endParaRPr lang="ru-RU" altLang="ru-RU" sz="3200" b="1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2459037"/>
            <a:ext cx="649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 dirty="0" smtClean="0"/>
              <a:t>ē</a:t>
            </a:r>
            <a:endParaRPr lang="ru-RU" altLang="ru-RU" sz="3600" dirty="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140200" y="2728912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580063" y="2439987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/>
              <a:t>Na</a:t>
            </a:r>
            <a:r>
              <a:rPr lang="en-US" altLang="ru-RU" sz="3600" baseline="30000"/>
              <a:t>0</a:t>
            </a:r>
            <a:endParaRPr lang="ru-RU" altLang="ru-RU" sz="36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827088" y="328295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3200"/>
              <a:t>+A</a:t>
            </a:r>
            <a:endParaRPr lang="ru-RU" altLang="ru-RU" sz="320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63713" y="3251200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/>
              <a:t>Cl</a:t>
            </a:r>
            <a:r>
              <a:rPr lang="en-US" altLang="ru-RU" sz="3600" baseline="30000"/>
              <a:t>-</a:t>
            </a:r>
            <a:endParaRPr lang="ru-RU" altLang="ru-RU" sz="36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00338" y="3281362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/>
              <a:t>-</a:t>
            </a:r>
            <a:endParaRPr lang="ru-RU" altLang="ru-RU" sz="3200" b="1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308350" y="3281362"/>
            <a:ext cx="577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dirty="0"/>
              <a:t>ē</a:t>
            </a:r>
            <a:endParaRPr lang="ru-RU" altLang="ru-RU" sz="3200" dirty="0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284663" y="357187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580063" y="3251200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/>
              <a:t>Cl</a:t>
            </a:r>
            <a:r>
              <a:rPr lang="en-US" altLang="ru-RU" sz="3600" baseline="30000"/>
              <a:t>0</a:t>
            </a:r>
            <a:endParaRPr lang="ru-RU" altLang="ru-RU" sz="3600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476375" y="3281362"/>
            <a:ext cx="503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dirty="0">
                <a:solidFill>
                  <a:srgbClr val="0066FF"/>
                </a:solidFill>
              </a:rPr>
              <a:t>2</a:t>
            </a:r>
            <a:endParaRPr lang="ru-RU" altLang="ru-RU" sz="3200" dirty="0">
              <a:solidFill>
                <a:srgbClr val="0066FF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971800" y="3276600"/>
            <a:ext cx="563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dirty="0" smtClean="0">
                <a:solidFill>
                  <a:srgbClr val="0066FF"/>
                </a:solidFill>
              </a:rPr>
              <a:t>2</a:t>
            </a:r>
            <a:r>
              <a:rPr lang="ru-RU" altLang="ru-RU" sz="3200" dirty="0" smtClean="0">
                <a:solidFill>
                  <a:srgbClr val="0066FF"/>
                </a:solidFill>
              </a:rPr>
              <a:t> </a:t>
            </a:r>
            <a:endParaRPr lang="ru-RU" altLang="ru-RU" sz="3200" dirty="0">
              <a:solidFill>
                <a:srgbClr val="0066FF"/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11863" y="3467100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>
                <a:solidFill>
                  <a:srgbClr val="0066FF"/>
                </a:solidFill>
              </a:rPr>
              <a:t>2</a:t>
            </a:r>
            <a:endParaRPr lang="ru-RU" altLang="ru-RU" sz="3200">
              <a:solidFill>
                <a:srgbClr val="0066FF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804025" y="2459037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948488" y="2455862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/>
              <a:t>2</a:t>
            </a:r>
            <a:endParaRPr lang="ru-RU" altLang="ru-RU" sz="320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948488" y="3248025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1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95288" y="4043362"/>
            <a:ext cx="734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84213" y="4191000"/>
            <a:ext cx="7991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dirty="0"/>
              <a:t>2Na</a:t>
            </a:r>
            <a:r>
              <a:rPr lang="en-US" altLang="ru-RU" sz="3200" baseline="30000" dirty="0"/>
              <a:t>+</a:t>
            </a:r>
            <a:r>
              <a:rPr lang="en-US" altLang="ru-RU" sz="3200" dirty="0"/>
              <a:t> + </a:t>
            </a:r>
            <a:r>
              <a:rPr lang="en-US" altLang="ru-RU" sz="3200" dirty="0" smtClean="0"/>
              <a:t>2ē </a:t>
            </a:r>
            <a:r>
              <a:rPr lang="en-US" altLang="ru-RU" sz="3200" dirty="0"/>
              <a:t>+ </a:t>
            </a:r>
            <a:r>
              <a:rPr lang="en-US" altLang="ru-RU" sz="3200" dirty="0" smtClean="0"/>
              <a:t>2Cl</a:t>
            </a:r>
            <a:r>
              <a:rPr lang="en-US" altLang="ru-RU" sz="3200" baseline="30000" dirty="0" smtClean="0"/>
              <a:t>-</a:t>
            </a:r>
            <a:r>
              <a:rPr lang="ru-RU" altLang="ru-RU" sz="3200" baseline="30000" dirty="0" smtClean="0"/>
              <a:t> </a:t>
            </a:r>
            <a:r>
              <a:rPr lang="ru-RU" altLang="ru-RU" sz="3200" dirty="0" smtClean="0"/>
              <a:t>- 2</a:t>
            </a:r>
            <a:r>
              <a:rPr lang="en-US" altLang="ru-RU" sz="3200" dirty="0" smtClean="0"/>
              <a:t>ē </a:t>
            </a:r>
            <a:r>
              <a:rPr lang="en-US" altLang="ru-RU" sz="3200" dirty="0"/>
              <a:t>→ 2Na</a:t>
            </a:r>
            <a:r>
              <a:rPr lang="en-US" altLang="ru-RU" sz="3200" baseline="30000" dirty="0"/>
              <a:t>0</a:t>
            </a:r>
            <a:r>
              <a:rPr lang="en-US" altLang="ru-RU" sz="3200" dirty="0"/>
              <a:t> + Cl</a:t>
            </a:r>
            <a:r>
              <a:rPr lang="en-US" altLang="ru-RU" sz="3200" baseline="-25000" dirty="0"/>
              <a:t>2</a:t>
            </a:r>
            <a:r>
              <a:rPr lang="en-US" altLang="ru-RU" sz="3200" baseline="30000" dirty="0"/>
              <a:t>0</a:t>
            </a:r>
            <a:endParaRPr lang="en-US" altLang="ru-RU" sz="3200" dirty="0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84213" y="4800600"/>
            <a:ext cx="7991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dirty="0"/>
              <a:t>2NaCl → </a:t>
            </a:r>
            <a:r>
              <a:rPr lang="en-US" altLang="ru-RU" sz="3200" dirty="0" smtClean="0"/>
              <a:t>2Na </a:t>
            </a:r>
            <a:r>
              <a:rPr lang="en-US" altLang="ru-RU" sz="3200" dirty="0"/>
              <a:t>+ </a:t>
            </a:r>
            <a:r>
              <a:rPr lang="en-US" altLang="ru-RU" sz="3200" dirty="0" smtClean="0"/>
              <a:t>Cl</a:t>
            </a:r>
            <a:r>
              <a:rPr lang="en-US" altLang="ru-RU" sz="3200" baseline="-25000" dirty="0" smtClean="0"/>
              <a:t>2</a:t>
            </a:r>
            <a:endParaRPr lang="en-US" altLang="ru-RU" sz="3200" dirty="0"/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 animBg="1"/>
      <p:bldP spid="9223" grpId="0"/>
      <p:bldP spid="9224" grpId="0"/>
      <p:bldP spid="9225" grpId="0"/>
      <p:bldP spid="9226" grpId="0" animBg="1"/>
      <p:bldP spid="9227" grpId="0"/>
      <p:bldP spid="9228" grpId="0" animBg="1"/>
      <p:bldP spid="9229" grpId="0"/>
      <p:bldP spid="9230" grpId="0"/>
      <p:bldP spid="9231" grpId="0"/>
      <p:bldP spid="9232" grpId="0" animBg="1"/>
      <p:bldP spid="9233" grpId="0"/>
      <p:bldP spid="9234" grpId="0"/>
      <p:bldP spid="9235" grpId="0"/>
      <p:bldP spid="9236" grpId="0"/>
      <p:bldP spid="9238" grpId="0" animBg="1"/>
      <p:bldP spid="9239" grpId="0"/>
      <p:bldP spid="9240" grpId="0"/>
      <p:bldP spid="9241" grpId="0" animBg="1"/>
      <p:bldP spid="9242" grpId="0"/>
      <p:bldP spid="92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78486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 i="1" dirty="0">
                <a:solidFill>
                  <a:srgbClr val="FF0000"/>
                </a:solidFill>
              </a:rPr>
              <a:t>Электролиз</a:t>
            </a:r>
            <a:r>
              <a:rPr lang="ru-RU" altLang="ru-RU" sz="3600" dirty="0"/>
              <a:t> – </a:t>
            </a:r>
          </a:p>
          <a:p>
            <a:pPr>
              <a:spcBef>
                <a:spcPct val="50000"/>
              </a:spcBef>
            </a:pPr>
            <a:r>
              <a:rPr lang="ru-RU" altLang="ru-RU" sz="3600" dirty="0"/>
              <a:t>- </a:t>
            </a:r>
            <a:r>
              <a:rPr lang="ru-RU" altLang="ru-RU" sz="3600" dirty="0" err="1"/>
              <a:t>окислительно</a:t>
            </a:r>
            <a:r>
              <a:rPr lang="ru-RU" altLang="ru-RU" sz="3600" dirty="0"/>
              <a:t>-восстановительная реакция, которая протекает на электродах при пропускании через раствор или расплав электролита электрического тока.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1361182"/>
            <a:ext cx="8423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i="1" dirty="0">
                <a:solidFill>
                  <a:srgbClr val="FF0000"/>
                </a:solidFill>
              </a:rPr>
              <a:t>Электролиз</a:t>
            </a:r>
            <a:r>
              <a:rPr lang="ru-RU" altLang="ru-RU" sz="2400" dirty="0"/>
              <a:t> </a:t>
            </a:r>
            <a:r>
              <a:rPr lang="ru-RU" altLang="ru-RU" sz="3200" i="1" dirty="0" smtClean="0">
                <a:solidFill>
                  <a:srgbClr val="FF0000"/>
                </a:solidFill>
              </a:rPr>
              <a:t>водных растворов электролитов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2" action="ppaction://hlinksldjump"/>
          </p:cNvPr>
          <p:cNvSpPr/>
          <p:nvPr/>
        </p:nvSpPr>
        <p:spPr>
          <a:xfrm>
            <a:off x="7696200" y="6477001"/>
            <a:ext cx="152400" cy="307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1838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MAn</a:t>
            </a:r>
            <a:r>
              <a:rPr lang="en-US" sz="3200" dirty="0" smtClean="0"/>
              <a:t> </a:t>
            </a:r>
            <a:r>
              <a:rPr lang="en-US" sz="3200" dirty="0" smtClean="0">
                <a:sym typeface="MS Reference 1"/>
              </a:rPr>
              <a:t> M</a:t>
            </a:r>
            <a:r>
              <a:rPr lang="en-US" sz="3200" baseline="30000" dirty="0" smtClean="0">
                <a:sym typeface="MS Reference 1"/>
              </a:rPr>
              <a:t>+</a:t>
            </a:r>
            <a:r>
              <a:rPr lang="en-US" sz="3200" dirty="0" smtClean="0">
                <a:sym typeface="MS Reference 1"/>
              </a:rPr>
              <a:t> + An</a:t>
            </a:r>
            <a:r>
              <a:rPr lang="en-US" sz="3200" baseline="30000" dirty="0" smtClean="0">
                <a:sym typeface="MS Reference 1"/>
              </a:rPr>
              <a:t>–</a:t>
            </a:r>
            <a:endParaRPr lang="en-US" sz="3200" dirty="0" smtClean="0">
              <a:sym typeface="MS Reference 1"/>
            </a:endParaRPr>
          </a:p>
          <a:p>
            <a:r>
              <a:rPr lang="en-US" sz="3200" dirty="0">
                <a:sym typeface="MS Reference 1"/>
              </a:rPr>
              <a:t> </a:t>
            </a:r>
            <a:r>
              <a:rPr lang="en-US" sz="3200" dirty="0" smtClean="0">
                <a:sym typeface="MS Reference 1"/>
              </a:rPr>
              <a:t>        H</a:t>
            </a:r>
            <a:r>
              <a:rPr lang="en-US" sz="3200" baseline="-25000" dirty="0" smtClean="0">
                <a:sym typeface="MS Reference 1"/>
              </a:rPr>
              <a:t>2</a:t>
            </a:r>
            <a:r>
              <a:rPr lang="en-US" sz="3200" dirty="0" smtClean="0">
                <a:sym typeface="MS Reference 1"/>
              </a:rPr>
              <a:t>O</a:t>
            </a:r>
            <a:endParaRPr lang="ru-RU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1"/>
            <a:ext cx="152400" cy="307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09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MAn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M</a:t>
            </a:r>
            <a:r>
              <a:rPr lang="en-US" sz="2800" baseline="30000" dirty="0" smtClean="0">
                <a:sym typeface="MS Reference 1"/>
              </a:rPr>
              <a:t>+</a:t>
            </a:r>
            <a:r>
              <a:rPr lang="en-US" sz="2800" dirty="0" smtClean="0">
                <a:sym typeface="MS Reference 1"/>
              </a:rPr>
              <a:t> + An</a:t>
            </a:r>
            <a:r>
              <a:rPr lang="en-US" sz="2800" baseline="30000" dirty="0" smtClean="0">
                <a:sym typeface="MS Reference 1"/>
              </a:rPr>
              <a:t>–</a:t>
            </a:r>
            <a:endParaRPr lang="en-US" sz="2800" dirty="0" smtClean="0">
              <a:sym typeface="MS Reference 1"/>
            </a:endParaRPr>
          </a:p>
          <a:p>
            <a:r>
              <a:rPr lang="en-US" sz="2800" dirty="0">
                <a:sym typeface="MS Reference 1"/>
              </a:rPr>
              <a:t> </a:t>
            </a:r>
            <a:r>
              <a:rPr lang="en-US" sz="2800" dirty="0" smtClean="0">
                <a:sym typeface="MS Reference 1"/>
              </a:rPr>
              <a:t>        H</a:t>
            </a:r>
            <a:r>
              <a:rPr lang="en-US" sz="2800" baseline="-25000" dirty="0" smtClean="0">
                <a:sym typeface="MS Reference 1"/>
              </a:rPr>
              <a:t>2</a:t>
            </a:r>
            <a:r>
              <a:rPr lang="en-US" sz="2800" dirty="0" smtClean="0">
                <a:sym typeface="MS Reference 1"/>
              </a:rPr>
              <a:t>O</a:t>
            </a:r>
            <a:endParaRPr lang="ru-R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1371600"/>
            <a:ext cx="8229600" cy="706437"/>
          </a:xfrm>
          <a:prstGeom prst="rect">
            <a:avLst/>
          </a:prstGeom>
        </p:spPr>
        <p:txBody>
          <a:bodyPr/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Процессы</a:t>
            </a:r>
            <a:r>
              <a:rPr lang="ru-RU" altLang="ru-RU" sz="4000" b="1" dirty="0" smtClean="0"/>
              <a:t> на катоде:</a:t>
            </a:r>
            <a:endParaRPr lang="ru-RU" altLang="ru-RU" sz="4000" b="1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57894"/>
              </p:ext>
            </p:extLst>
          </p:nvPr>
        </p:nvGraphicFramePr>
        <p:xfrm>
          <a:off x="1111250" y="2743200"/>
          <a:ext cx="856800" cy="53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" name="Формула" r:id="rId4" imgW="342720" imgH="215640" progId="Equation.3">
                  <p:embed/>
                </p:oleObj>
              </mc:Choice>
              <mc:Fallback>
                <p:oleObj name="Формула" r:id="rId4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743200"/>
                        <a:ext cx="856800" cy="53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55042"/>
              </p:ext>
            </p:extLst>
          </p:nvPr>
        </p:nvGraphicFramePr>
        <p:xfrm>
          <a:off x="1100138" y="2057400"/>
          <a:ext cx="101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" name="Формула" r:id="rId6" imgW="406080" imgH="228600" progId="Equation.3">
                  <p:embed/>
                </p:oleObj>
              </mc:Choice>
              <mc:Fallback>
                <p:oleObj name="Формула" r:id="rId6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057400"/>
                        <a:ext cx="101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903950"/>
              </p:ext>
            </p:extLst>
          </p:nvPr>
        </p:nvGraphicFramePr>
        <p:xfrm>
          <a:off x="2514600" y="2078037"/>
          <a:ext cx="335232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" name="Формула" r:id="rId8" imgW="1117440" imgH="203040" progId="Equation.3">
                  <p:embed/>
                </p:oleObj>
              </mc:Choice>
              <mc:Fallback>
                <p:oleObj name="Формула" r:id="rId8" imgW="1117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78037"/>
                        <a:ext cx="3352320" cy="60912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14338" y="213360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-К</a:t>
            </a: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513790"/>
              </p:ext>
            </p:extLst>
          </p:nvPr>
        </p:nvGraphicFramePr>
        <p:xfrm>
          <a:off x="2362200" y="2667000"/>
          <a:ext cx="41589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" name="Формула" r:id="rId10" imgW="1663560" imgH="241200" progId="Equation.3">
                  <p:embed/>
                </p:oleObj>
              </mc:Choice>
              <mc:Fallback>
                <p:oleObj name="Формула" r:id="rId10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4158900" cy="60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6096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smtClean="0">
                <a:solidFill>
                  <a:srgbClr val="FF0000"/>
                </a:solidFill>
              </a:rPr>
              <a:t>катод</a:t>
            </a:r>
            <a:r>
              <a:rPr lang="ru-RU" sz="2400" b="1" dirty="0" smtClean="0"/>
              <a:t>е – катодное </a:t>
            </a:r>
            <a:r>
              <a:rPr lang="ru-RU" sz="2400" b="1" dirty="0" smtClean="0">
                <a:solidFill>
                  <a:srgbClr val="FF0000"/>
                </a:solidFill>
              </a:rPr>
              <a:t>восстановление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1"/>
            <a:ext cx="152400" cy="307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09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MAn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M</a:t>
            </a:r>
            <a:r>
              <a:rPr lang="en-US" sz="2800" baseline="30000" dirty="0" smtClean="0">
                <a:sym typeface="MS Reference 1"/>
              </a:rPr>
              <a:t>+</a:t>
            </a:r>
            <a:r>
              <a:rPr lang="en-US" sz="2800" dirty="0" smtClean="0">
                <a:sym typeface="MS Reference 1"/>
              </a:rPr>
              <a:t> + An</a:t>
            </a:r>
            <a:r>
              <a:rPr lang="en-US" sz="2800" baseline="30000" dirty="0" smtClean="0">
                <a:sym typeface="MS Reference 1"/>
              </a:rPr>
              <a:t>–</a:t>
            </a:r>
            <a:endParaRPr lang="en-US" sz="2800" dirty="0" smtClean="0">
              <a:sym typeface="MS Reference 1"/>
            </a:endParaRPr>
          </a:p>
          <a:p>
            <a:r>
              <a:rPr lang="en-US" sz="2800" dirty="0">
                <a:sym typeface="MS Reference 1"/>
              </a:rPr>
              <a:t> </a:t>
            </a:r>
            <a:r>
              <a:rPr lang="en-US" sz="2800" dirty="0" smtClean="0">
                <a:sym typeface="MS Reference 1"/>
              </a:rPr>
              <a:t>        H</a:t>
            </a:r>
            <a:r>
              <a:rPr lang="en-US" sz="2800" baseline="-25000" dirty="0" smtClean="0">
                <a:sym typeface="MS Reference 1"/>
              </a:rPr>
              <a:t>2</a:t>
            </a:r>
            <a:r>
              <a:rPr lang="en-US" sz="2800" dirty="0" smtClean="0">
                <a:sym typeface="MS Reference 1"/>
              </a:rPr>
              <a:t>O</a:t>
            </a:r>
            <a:endParaRPr lang="ru-R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1371600"/>
            <a:ext cx="8229600" cy="706437"/>
          </a:xfrm>
          <a:prstGeom prst="rect">
            <a:avLst/>
          </a:prstGeom>
        </p:spPr>
        <p:txBody>
          <a:bodyPr/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Процессы</a:t>
            </a:r>
            <a:r>
              <a:rPr lang="ru-RU" altLang="ru-RU" sz="4000" b="1" dirty="0" smtClean="0"/>
              <a:t> на катоде:</a:t>
            </a:r>
            <a:endParaRPr lang="ru-RU" altLang="ru-RU" sz="4000" b="1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95475"/>
              </p:ext>
            </p:extLst>
          </p:nvPr>
        </p:nvGraphicFramePr>
        <p:xfrm>
          <a:off x="1111250" y="2743200"/>
          <a:ext cx="856800" cy="53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" name="Формула" r:id="rId4" imgW="342720" imgH="215640" progId="Equation.3">
                  <p:embed/>
                </p:oleObj>
              </mc:Choice>
              <mc:Fallback>
                <p:oleObj name="Формула" r:id="rId4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743200"/>
                        <a:ext cx="856800" cy="53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31579"/>
              </p:ext>
            </p:extLst>
          </p:nvPr>
        </p:nvGraphicFramePr>
        <p:xfrm>
          <a:off x="1100138" y="2057400"/>
          <a:ext cx="101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" name="Формула" r:id="rId6" imgW="406080" imgH="228600" progId="Equation.3">
                  <p:embed/>
                </p:oleObj>
              </mc:Choice>
              <mc:Fallback>
                <p:oleObj name="Формула" r:id="rId6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057400"/>
                        <a:ext cx="101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88352"/>
              </p:ext>
            </p:extLst>
          </p:nvPr>
        </p:nvGraphicFramePr>
        <p:xfrm>
          <a:off x="2464200" y="2057400"/>
          <a:ext cx="335232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" name="Формула" r:id="rId8" imgW="1117440" imgH="203040" progId="Equation.3">
                  <p:embed/>
                </p:oleObj>
              </mc:Choice>
              <mc:Fallback>
                <p:oleObj name="Формула" r:id="rId8" imgW="1117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200" y="2057400"/>
                        <a:ext cx="3352320" cy="60912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14338" y="213360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/>
              <a:t>-К</a:t>
            </a: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70810"/>
              </p:ext>
            </p:extLst>
          </p:nvPr>
        </p:nvGraphicFramePr>
        <p:xfrm>
          <a:off x="2362200" y="2667000"/>
          <a:ext cx="41589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9" name="Формула" r:id="rId10" imgW="1663560" imgH="241200" progId="Equation.3">
                  <p:embed/>
                </p:oleObj>
              </mc:Choice>
              <mc:Fallback>
                <p:oleObj name="Формула" r:id="rId10" imgW="1663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4158900" cy="60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323850" y="4624388"/>
            <a:ext cx="8351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rc 14"/>
          <p:cNvSpPr>
            <a:spLocks/>
          </p:cNvSpPr>
          <p:nvPr/>
        </p:nvSpPr>
        <p:spPr bwMode="auto">
          <a:xfrm flipH="1">
            <a:off x="5868988" y="3492500"/>
            <a:ext cx="2374900" cy="1152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rc 15"/>
          <p:cNvSpPr>
            <a:spLocks/>
          </p:cNvSpPr>
          <p:nvPr/>
        </p:nvSpPr>
        <p:spPr bwMode="auto">
          <a:xfrm>
            <a:off x="395288" y="3565525"/>
            <a:ext cx="2374900" cy="1152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16"/>
          <p:cNvGrpSpPr>
            <a:grpSpLocks/>
          </p:cNvGrpSpPr>
          <p:nvPr/>
        </p:nvGrpSpPr>
        <p:grpSpPr bwMode="auto">
          <a:xfrm flipV="1">
            <a:off x="2771775" y="3349625"/>
            <a:ext cx="3024188" cy="1223963"/>
            <a:chOff x="1247" y="2205"/>
            <a:chExt cx="1315" cy="590"/>
          </a:xfrm>
        </p:grpSpPr>
        <p:sp>
          <p:nvSpPr>
            <p:cNvPr id="34" name="Arc 17"/>
            <p:cNvSpPr>
              <a:spLocks/>
            </p:cNvSpPr>
            <p:nvPr/>
          </p:nvSpPr>
          <p:spPr bwMode="auto">
            <a:xfrm flipV="1">
              <a:off x="1882" y="2205"/>
              <a:ext cx="680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rc 18"/>
            <p:cNvSpPr>
              <a:spLocks/>
            </p:cNvSpPr>
            <p:nvPr/>
          </p:nvSpPr>
          <p:spPr bwMode="auto">
            <a:xfrm flipH="1" flipV="1">
              <a:off x="1247" y="2205"/>
              <a:ext cx="680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2511425" y="4800600"/>
            <a:ext cx="61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 smtClean="0">
                <a:solidFill>
                  <a:srgbClr val="FF0000"/>
                </a:solidFill>
              </a:rPr>
              <a:t>Al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524500" y="4800600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 smtClean="0">
                <a:solidFill>
                  <a:srgbClr val="FF0000"/>
                </a:solidFill>
              </a:rPr>
              <a:t>H</a:t>
            </a:r>
            <a:r>
              <a:rPr lang="en-US" altLang="ru-RU" sz="2800" b="1" baseline="-25000" dirty="0" smtClean="0">
                <a:solidFill>
                  <a:srgbClr val="FF0000"/>
                </a:solidFill>
              </a:rPr>
              <a:t>2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46720"/>
              </p:ext>
            </p:extLst>
          </p:nvPr>
        </p:nvGraphicFramePr>
        <p:xfrm>
          <a:off x="612775" y="3829050"/>
          <a:ext cx="1143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0" name="Формула" r:id="rId12" imgW="457200" imgH="241200" progId="Equation.3">
                  <p:embed/>
                </p:oleObj>
              </mc:Choice>
              <mc:Fallback>
                <p:oleObj name="Формула" r:id="rId12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829050"/>
                        <a:ext cx="1143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51893"/>
              </p:ext>
            </p:extLst>
          </p:nvPr>
        </p:nvGraphicFramePr>
        <p:xfrm>
          <a:off x="3200400" y="3733800"/>
          <a:ext cx="106596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1" name="Формула" r:id="rId14" imgW="355320" imgH="203040" progId="Equation.3">
                  <p:embed/>
                </p:oleObj>
              </mc:Choice>
              <mc:Fallback>
                <p:oleObj name="Формула" r:id="rId14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33800"/>
                        <a:ext cx="106596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02750"/>
              </p:ext>
            </p:extLst>
          </p:nvPr>
        </p:nvGraphicFramePr>
        <p:xfrm>
          <a:off x="4213225" y="3829050"/>
          <a:ext cx="1270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" name="Формула" r:id="rId16" imgW="507960" imgH="241200" progId="Equation.3">
                  <p:embed/>
                </p:oleObj>
              </mc:Choice>
              <mc:Fallback>
                <p:oleObj name="Формула" r:id="rId16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829050"/>
                        <a:ext cx="1270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24479"/>
              </p:ext>
            </p:extLst>
          </p:nvPr>
        </p:nvGraphicFramePr>
        <p:xfrm>
          <a:off x="6858000" y="3733800"/>
          <a:ext cx="1065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" name="Формула" r:id="rId18" imgW="355292" imgH="203024" progId="Equation.3">
                  <p:embed/>
                </p:oleObj>
              </mc:Choice>
              <mc:Fallback>
                <p:oleObj name="Формула" r:id="rId18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1065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267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H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+ 2OH</a:t>
            </a:r>
            <a:r>
              <a:rPr lang="en-US" sz="2800" b="1" baseline="30000" dirty="0" smtClean="0"/>
              <a:t>–                          </a:t>
            </a:r>
            <a:r>
              <a:rPr lang="en-US" sz="2800" b="1" dirty="0" smtClean="0"/>
              <a:t>Me</a:t>
            </a:r>
            <a:r>
              <a:rPr lang="en-US" sz="2800" b="1" baseline="30000" dirty="0" smtClean="0"/>
              <a:t>0 </a:t>
            </a:r>
            <a:r>
              <a:rPr lang="en-US" sz="2800" b="1" dirty="0" smtClean="0"/>
              <a:t>;</a:t>
            </a:r>
            <a:r>
              <a:rPr lang="en-US" sz="2800" b="1" baseline="30000" dirty="0" smtClean="0"/>
              <a:t>  </a:t>
            </a:r>
            <a:r>
              <a:rPr lang="en-US" sz="2800" b="1" dirty="0"/>
              <a:t>H</a:t>
            </a:r>
            <a:r>
              <a:rPr lang="en-US" sz="2800" b="1" baseline="30000" dirty="0"/>
              <a:t>0</a:t>
            </a:r>
            <a:r>
              <a:rPr lang="en-US" sz="2800" b="1" baseline="-25000" dirty="0"/>
              <a:t>2</a:t>
            </a:r>
            <a:r>
              <a:rPr lang="en-US" sz="2800" b="1" dirty="0"/>
              <a:t> + 2OH</a:t>
            </a:r>
            <a:r>
              <a:rPr lang="en-US" sz="2800" b="1" baseline="30000" dirty="0" smtClean="0"/>
              <a:t>–</a:t>
            </a:r>
            <a:r>
              <a:rPr lang="en-US" sz="2800" b="1" dirty="0" smtClean="0"/>
              <a:t>             Me</a:t>
            </a:r>
            <a:r>
              <a:rPr lang="en-US" sz="2800" b="1" baseline="30000" dirty="0" smtClean="0"/>
              <a:t>0</a:t>
            </a:r>
            <a:endParaRPr lang="ru-RU" sz="28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990600" y="449580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657600" y="449580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449580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239000" y="449580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6096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smtClean="0">
                <a:solidFill>
                  <a:srgbClr val="FF0000"/>
                </a:solidFill>
              </a:rPr>
              <a:t>катод</a:t>
            </a:r>
            <a:r>
              <a:rPr lang="ru-RU" sz="2400" b="1" dirty="0" smtClean="0"/>
              <a:t>е – катодное </a:t>
            </a:r>
            <a:r>
              <a:rPr lang="ru-RU" sz="2400" b="1" dirty="0" smtClean="0">
                <a:solidFill>
                  <a:srgbClr val="FF0000"/>
                </a:solidFill>
              </a:rPr>
              <a:t>восстановление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472" y="31234"/>
            <a:ext cx="19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21210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7325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15.</a:t>
            </a:r>
            <a:endParaRPr lang="ru-RU" sz="2000" b="1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0220"/>
            <a:ext cx="883735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3.</a:t>
            </a:r>
            <a:endParaRPr lang="ru-RU" sz="2000" b="1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7" y="942975"/>
            <a:ext cx="8058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0925"/>
            <a:ext cx="8105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0525"/>
            <a:ext cx="3171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33875"/>
            <a:ext cx="1095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472" y="31234"/>
            <a:ext cx="19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21210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7325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1536065" y="2876490"/>
            <a:ext cx="6737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 smtClean="0">
                <a:solidFill>
                  <a:srgbClr val="FF0000"/>
                </a:solidFill>
              </a:rPr>
              <a:t>Al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695700" y="2876490"/>
            <a:ext cx="723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 dirty="0" smtClean="0">
                <a:solidFill>
                  <a:srgbClr val="FF0000"/>
                </a:solidFill>
              </a:rPr>
              <a:t>H</a:t>
            </a:r>
            <a:r>
              <a:rPr lang="en-US" altLang="ru-RU" sz="2000" b="1" baseline="-25000" dirty="0" smtClean="0">
                <a:solidFill>
                  <a:srgbClr val="FF0000"/>
                </a:solidFill>
              </a:rPr>
              <a:t>2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95297"/>
              </p:ext>
            </p:extLst>
          </p:nvPr>
        </p:nvGraphicFramePr>
        <p:xfrm>
          <a:off x="463639" y="2323596"/>
          <a:ext cx="560070" cy="29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Формула" r:id="rId6" imgW="457200" imgH="241200" progId="Equation.3">
                  <p:embed/>
                </p:oleObj>
              </mc:Choice>
              <mc:Fallback>
                <p:oleObj name="Формула" r:id="rId6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39" y="2323596"/>
                        <a:ext cx="560070" cy="29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03909"/>
              </p:ext>
            </p:extLst>
          </p:nvPr>
        </p:nvGraphicFramePr>
        <p:xfrm>
          <a:off x="2133600" y="2286000"/>
          <a:ext cx="522320" cy="29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Формула" r:id="rId8" imgW="355320" imgH="203040" progId="Equation.3">
                  <p:embed/>
                </p:oleObj>
              </mc:Choice>
              <mc:Fallback>
                <p:oleObj name="Формула" r:id="rId8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86000"/>
                        <a:ext cx="522320" cy="298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135573"/>
              </p:ext>
            </p:extLst>
          </p:nvPr>
        </p:nvGraphicFramePr>
        <p:xfrm>
          <a:off x="2806700" y="2286000"/>
          <a:ext cx="622300" cy="29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Формула" r:id="rId10" imgW="507960" imgH="241200" progId="Equation.3">
                  <p:embed/>
                </p:oleObj>
              </mc:Choice>
              <mc:Fallback>
                <p:oleObj name="Формула" r:id="rId10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286000"/>
                        <a:ext cx="622300" cy="29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24776"/>
              </p:ext>
            </p:extLst>
          </p:nvPr>
        </p:nvGraphicFramePr>
        <p:xfrm>
          <a:off x="4345075" y="2322041"/>
          <a:ext cx="521954" cy="29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1" name="Формула" r:id="rId12" imgW="355292" imgH="203024" progId="Equation.3">
                  <p:embed/>
                </p:oleObj>
              </mc:Choice>
              <mc:Fallback>
                <p:oleObj name="Формула" r:id="rId12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75" y="2322041"/>
                        <a:ext cx="521954" cy="298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3276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H</a:t>
            </a:r>
            <a:r>
              <a:rPr lang="en-US" sz="2000" b="1" baseline="30000" dirty="0" smtClean="0"/>
              <a:t>0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+ 2OH</a:t>
            </a:r>
            <a:r>
              <a:rPr lang="en-US" sz="2000" b="1" baseline="30000" dirty="0" smtClean="0"/>
              <a:t>–              </a:t>
            </a:r>
            <a:r>
              <a:rPr lang="en-US" sz="2000" b="1" dirty="0" smtClean="0"/>
              <a:t>Me</a:t>
            </a:r>
            <a:r>
              <a:rPr lang="en-US" sz="2000" b="1" baseline="30000" dirty="0" smtClean="0"/>
              <a:t>0 </a:t>
            </a:r>
            <a:r>
              <a:rPr lang="en-US" sz="2000" b="1" dirty="0" smtClean="0"/>
              <a:t>;</a:t>
            </a:r>
            <a:r>
              <a:rPr lang="en-US" sz="2000" b="1" baseline="30000" dirty="0" smtClean="0"/>
              <a:t>  </a:t>
            </a:r>
            <a:r>
              <a:rPr lang="en-US" sz="2000" b="1" dirty="0"/>
              <a:t>H</a:t>
            </a:r>
            <a:r>
              <a:rPr lang="en-US" sz="2000" b="1" baseline="30000" dirty="0"/>
              <a:t>0</a:t>
            </a:r>
            <a:r>
              <a:rPr lang="en-US" sz="2000" b="1" baseline="-25000" dirty="0"/>
              <a:t>2</a:t>
            </a:r>
            <a:r>
              <a:rPr lang="en-US" sz="2000" b="1" dirty="0"/>
              <a:t> + 2OH</a:t>
            </a:r>
            <a:r>
              <a:rPr lang="en-US" sz="2000" b="1" baseline="30000" dirty="0" smtClean="0"/>
              <a:t>–</a:t>
            </a:r>
            <a:r>
              <a:rPr lang="en-US" sz="2000" b="1" dirty="0" smtClean="0"/>
              <a:t>           Me</a:t>
            </a:r>
            <a:r>
              <a:rPr lang="en-US" sz="2000" b="1" baseline="30000" dirty="0" smtClean="0"/>
              <a:t>0</a:t>
            </a:r>
            <a:endParaRPr lang="ru-RU" sz="20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23552" y="2773433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286000" y="2773433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124200" y="2773433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606052" y="2773433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09600" y="2884868"/>
            <a:ext cx="472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463639" y="2199587"/>
            <a:ext cx="1262130" cy="696013"/>
          </a:xfrm>
          <a:custGeom>
            <a:avLst/>
            <a:gdLst>
              <a:gd name="connsiteX0" fmla="*/ 0 w 1262130"/>
              <a:gd name="connsiteY0" fmla="*/ 554 h 696013"/>
              <a:gd name="connsiteX1" fmla="*/ 450761 w 1262130"/>
              <a:gd name="connsiteY1" fmla="*/ 13433 h 696013"/>
              <a:gd name="connsiteX2" fmla="*/ 785612 w 1262130"/>
              <a:gd name="connsiteY2" fmla="*/ 90706 h 696013"/>
              <a:gd name="connsiteX3" fmla="*/ 1056068 w 1262130"/>
              <a:gd name="connsiteY3" fmla="*/ 258132 h 696013"/>
              <a:gd name="connsiteX4" fmla="*/ 1120462 w 1262130"/>
              <a:gd name="connsiteY4" fmla="*/ 386920 h 696013"/>
              <a:gd name="connsiteX5" fmla="*/ 1068947 w 1262130"/>
              <a:gd name="connsiteY5" fmla="*/ 296768 h 696013"/>
              <a:gd name="connsiteX6" fmla="*/ 1184857 w 1262130"/>
              <a:gd name="connsiteY6" fmla="*/ 515709 h 696013"/>
              <a:gd name="connsiteX7" fmla="*/ 1236372 w 1262130"/>
              <a:gd name="connsiteY7" fmla="*/ 657377 h 696013"/>
              <a:gd name="connsiteX8" fmla="*/ 1262130 w 1262130"/>
              <a:gd name="connsiteY8" fmla="*/ 696013 h 696013"/>
              <a:gd name="connsiteX9" fmla="*/ 1262130 w 1262130"/>
              <a:gd name="connsiteY9" fmla="*/ 696013 h 6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130" h="696013">
                <a:moveTo>
                  <a:pt x="0" y="554"/>
                </a:moveTo>
                <a:cubicBezTo>
                  <a:pt x="159913" y="-519"/>
                  <a:pt x="319826" y="-1592"/>
                  <a:pt x="450761" y="13433"/>
                </a:cubicBezTo>
                <a:cubicBezTo>
                  <a:pt x="581696" y="28458"/>
                  <a:pt x="684727" y="49923"/>
                  <a:pt x="785612" y="90706"/>
                </a:cubicBezTo>
                <a:cubicBezTo>
                  <a:pt x="886497" y="131489"/>
                  <a:pt x="1000260" y="208763"/>
                  <a:pt x="1056068" y="258132"/>
                </a:cubicBezTo>
                <a:cubicBezTo>
                  <a:pt x="1111876" y="307501"/>
                  <a:pt x="1118316" y="380481"/>
                  <a:pt x="1120462" y="386920"/>
                </a:cubicBezTo>
                <a:cubicBezTo>
                  <a:pt x="1122608" y="393359"/>
                  <a:pt x="1058215" y="275303"/>
                  <a:pt x="1068947" y="296768"/>
                </a:cubicBezTo>
                <a:cubicBezTo>
                  <a:pt x="1079679" y="318233"/>
                  <a:pt x="1156953" y="455608"/>
                  <a:pt x="1184857" y="515709"/>
                </a:cubicBezTo>
                <a:cubicBezTo>
                  <a:pt x="1212761" y="575810"/>
                  <a:pt x="1223493" y="627326"/>
                  <a:pt x="1236372" y="657377"/>
                </a:cubicBezTo>
                <a:cubicBezTo>
                  <a:pt x="1249251" y="687428"/>
                  <a:pt x="1262130" y="696013"/>
                  <a:pt x="1262130" y="696013"/>
                </a:cubicBezTo>
                <a:lnTo>
                  <a:pt x="1262130" y="69601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flipH="1">
            <a:off x="3843270" y="2185116"/>
            <a:ext cx="1262130" cy="696013"/>
          </a:xfrm>
          <a:custGeom>
            <a:avLst/>
            <a:gdLst>
              <a:gd name="connsiteX0" fmla="*/ 0 w 1262130"/>
              <a:gd name="connsiteY0" fmla="*/ 554 h 696013"/>
              <a:gd name="connsiteX1" fmla="*/ 450761 w 1262130"/>
              <a:gd name="connsiteY1" fmla="*/ 13433 h 696013"/>
              <a:gd name="connsiteX2" fmla="*/ 785612 w 1262130"/>
              <a:gd name="connsiteY2" fmla="*/ 90706 h 696013"/>
              <a:gd name="connsiteX3" fmla="*/ 1056068 w 1262130"/>
              <a:gd name="connsiteY3" fmla="*/ 258132 h 696013"/>
              <a:gd name="connsiteX4" fmla="*/ 1120462 w 1262130"/>
              <a:gd name="connsiteY4" fmla="*/ 386920 h 696013"/>
              <a:gd name="connsiteX5" fmla="*/ 1068947 w 1262130"/>
              <a:gd name="connsiteY5" fmla="*/ 296768 h 696013"/>
              <a:gd name="connsiteX6" fmla="*/ 1184857 w 1262130"/>
              <a:gd name="connsiteY6" fmla="*/ 515709 h 696013"/>
              <a:gd name="connsiteX7" fmla="*/ 1236372 w 1262130"/>
              <a:gd name="connsiteY7" fmla="*/ 657377 h 696013"/>
              <a:gd name="connsiteX8" fmla="*/ 1262130 w 1262130"/>
              <a:gd name="connsiteY8" fmla="*/ 696013 h 696013"/>
              <a:gd name="connsiteX9" fmla="*/ 1262130 w 1262130"/>
              <a:gd name="connsiteY9" fmla="*/ 696013 h 6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130" h="696013">
                <a:moveTo>
                  <a:pt x="0" y="554"/>
                </a:moveTo>
                <a:cubicBezTo>
                  <a:pt x="159913" y="-519"/>
                  <a:pt x="319826" y="-1592"/>
                  <a:pt x="450761" y="13433"/>
                </a:cubicBezTo>
                <a:cubicBezTo>
                  <a:pt x="581696" y="28458"/>
                  <a:pt x="684727" y="49923"/>
                  <a:pt x="785612" y="90706"/>
                </a:cubicBezTo>
                <a:cubicBezTo>
                  <a:pt x="886497" y="131489"/>
                  <a:pt x="1000260" y="208763"/>
                  <a:pt x="1056068" y="258132"/>
                </a:cubicBezTo>
                <a:cubicBezTo>
                  <a:pt x="1111876" y="307501"/>
                  <a:pt x="1118316" y="380481"/>
                  <a:pt x="1120462" y="386920"/>
                </a:cubicBezTo>
                <a:cubicBezTo>
                  <a:pt x="1122608" y="393359"/>
                  <a:pt x="1058215" y="275303"/>
                  <a:pt x="1068947" y="296768"/>
                </a:cubicBezTo>
                <a:cubicBezTo>
                  <a:pt x="1079679" y="318233"/>
                  <a:pt x="1156953" y="455608"/>
                  <a:pt x="1184857" y="515709"/>
                </a:cubicBezTo>
                <a:cubicBezTo>
                  <a:pt x="1212761" y="575810"/>
                  <a:pt x="1223493" y="627326"/>
                  <a:pt x="1236372" y="657377"/>
                </a:cubicBezTo>
                <a:cubicBezTo>
                  <a:pt x="1249251" y="687428"/>
                  <a:pt x="1262130" y="696013"/>
                  <a:pt x="1262130" y="696013"/>
                </a:cubicBezTo>
                <a:lnTo>
                  <a:pt x="1262130" y="69601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712890" y="2104503"/>
            <a:ext cx="2137893" cy="780365"/>
          </a:xfrm>
          <a:custGeom>
            <a:avLst/>
            <a:gdLst>
              <a:gd name="connsiteX0" fmla="*/ 0 w 2137893"/>
              <a:gd name="connsiteY0" fmla="*/ 780365 h 780365"/>
              <a:gd name="connsiteX1" fmla="*/ 180304 w 2137893"/>
              <a:gd name="connsiteY1" fmla="*/ 406877 h 780365"/>
              <a:gd name="connsiteX2" fmla="*/ 566671 w 2137893"/>
              <a:gd name="connsiteY2" fmla="*/ 72027 h 780365"/>
              <a:gd name="connsiteX3" fmla="*/ 940158 w 2137893"/>
              <a:gd name="connsiteY3" fmla="*/ 7632 h 780365"/>
              <a:gd name="connsiteX4" fmla="*/ 1313645 w 2137893"/>
              <a:gd name="connsiteY4" fmla="*/ 7632 h 780365"/>
              <a:gd name="connsiteX5" fmla="*/ 1532586 w 2137893"/>
              <a:gd name="connsiteY5" fmla="*/ 7632 h 780365"/>
              <a:gd name="connsiteX6" fmla="*/ 1867437 w 2137893"/>
              <a:gd name="connsiteY6" fmla="*/ 110663 h 780365"/>
              <a:gd name="connsiteX7" fmla="*/ 1983347 w 2137893"/>
              <a:gd name="connsiteY7" fmla="*/ 316725 h 780365"/>
              <a:gd name="connsiteX8" fmla="*/ 2137893 w 2137893"/>
              <a:gd name="connsiteY8" fmla="*/ 767486 h 78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93" h="780365">
                <a:moveTo>
                  <a:pt x="0" y="780365"/>
                </a:moveTo>
                <a:cubicBezTo>
                  <a:pt x="42929" y="652649"/>
                  <a:pt x="85859" y="524933"/>
                  <a:pt x="180304" y="406877"/>
                </a:cubicBezTo>
                <a:cubicBezTo>
                  <a:pt x="274749" y="288821"/>
                  <a:pt x="440029" y="138568"/>
                  <a:pt x="566671" y="72027"/>
                </a:cubicBezTo>
                <a:cubicBezTo>
                  <a:pt x="693313" y="5486"/>
                  <a:pt x="815663" y="18364"/>
                  <a:pt x="940158" y="7632"/>
                </a:cubicBezTo>
                <a:cubicBezTo>
                  <a:pt x="1064653" y="-3100"/>
                  <a:pt x="1313645" y="7632"/>
                  <a:pt x="1313645" y="7632"/>
                </a:cubicBezTo>
                <a:cubicBezTo>
                  <a:pt x="1412383" y="7632"/>
                  <a:pt x="1440287" y="-9540"/>
                  <a:pt x="1532586" y="7632"/>
                </a:cubicBezTo>
                <a:cubicBezTo>
                  <a:pt x="1624885" y="24804"/>
                  <a:pt x="1792310" y="59147"/>
                  <a:pt x="1867437" y="110663"/>
                </a:cubicBezTo>
                <a:cubicBezTo>
                  <a:pt x="1942564" y="162178"/>
                  <a:pt x="1938271" y="207255"/>
                  <a:pt x="1983347" y="316725"/>
                </a:cubicBezTo>
                <a:cubicBezTo>
                  <a:pt x="2028423" y="426195"/>
                  <a:pt x="2083158" y="596840"/>
                  <a:pt x="2137893" y="76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600" y="3810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Калий в ряду активности левее алюминия, поэтому образуются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KOH (</a:t>
            </a:r>
            <a:r>
              <a:rPr lang="ru-RU" dirty="0" smtClean="0"/>
              <a:t>р-р)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0050"/>
            <a:ext cx="6475095" cy="14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15.</a:t>
            </a:r>
            <a:endParaRPr lang="ru-RU" sz="2000" b="1" i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5" grpId="0" animBg="1"/>
      <p:bldP spid="52" grpId="0" animBg="1"/>
      <p:bldP spid="6" grpId="0" animBg="1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010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29335"/>
            <a:ext cx="79988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5405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Всего 10 примеров с решениями в книге тематических тестов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16.</a:t>
            </a:r>
            <a:endParaRPr lang="ru-RU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151" y="1828800"/>
            <a:ext cx="778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2Al</a:t>
            </a:r>
            <a:r>
              <a:rPr lang="en-US" sz="2800" baseline="30000" dirty="0" smtClean="0">
                <a:sym typeface="MS Reference 1"/>
              </a:rPr>
              <a:t>3+</a:t>
            </a:r>
            <a:r>
              <a:rPr lang="en-US" sz="2800" dirty="0" smtClean="0">
                <a:sym typeface="MS Reference 1"/>
              </a:rPr>
              <a:t> + 3SO</a:t>
            </a:r>
            <a:r>
              <a:rPr lang="en-US" sz="2800" baseline="-25000" dirty="0" smtClean="0">
                <a:sym typeface="MS Reference 1"/>
              </a:rPr>
              <a:t>4</a:t>
            </a:r>
            <a:r>
              <a:rPr lang="en-US" sz="2800" baseline="30000" dirty="0" smtClean="0">
                <a:sym typeface="MS Reference 1"/>
              </a:rPr>
              <a:t>2–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751" y="2590800"/>
            <a:ext cx="793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 </a:t>
            </a:r>
            <a:r>
              <a:rPr lang="ru-RU" sz="2400" dirty="0" smtClean="0"/>
              <a:t>– активный металл, на катоде будет восстанавливаться вода, около катода образуется </a:t>
            </a:r>
            <a:r>
              <a:rPr lang="en-US" sz="2400" dirty="0" smtClean="0"/>
              <a:t>Al(OH)</a:t>
            </a:r>
            <a:r>
              <a:rPr lang="en-US" sz="2400" baseline="-25000" dirty="0" smtClean="0"/>
              <a:t>3</a:t>
            </a:r>
            <a:endParaRPr lang="ru-RU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58" y="59481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1"/>
            <a:ext cx="152400" cy="307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MAn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M</a:t>
            </a:r>
            <a:r>
              <a:rPr lang="en-US" sz="2800" baseline="30000" dirty="0" smtClean="0">
                <a:sym typeface="MS Reference 1"/>
              </a:rPr>
              <a:t>+</a:t>
            </a:r>
            <a:r>
              <a:rPr lang="en-US" sz="2800" dirty="0" smtClean="0">
                <a:sym typeface="MS Reference 1"/>
              </a:rPr>
              <a:t> + An</a:t>
            </a:r>
            <a:r>
              <a:rPr lang="en-US" sz="2800" baseline="30000" dirty="0" smtClean="0">
                <a:sym typeface="MS Reference 1"/>
              </a:rPr>
              <a:t>–</a:t>
            </a:r>
            <a:endParaRPr lang="en-US" sz="2800" dirty="0" smtClean="0">
              <a:sym typeface="MS Reference 1"/>
            </a:endParaRPr>
          </a:p>
          <a:p>
            <a:r>
              <a:rPr lang="en-US" sz="2800" dirty="0">
                <a:sym typeface="MS Reference 1"/>
              </a:rPr>
              <a:t> </a:t>
            </a:r>
            <a:r>
              <a:rPr lang="en-US" sz="2800" dirty="0" smtClean="0">
                <a:sym typeface="MS Reference 1"/>
              </a:rPr>
              <a:t>        H</a:t>
            </a:r>
            <a:r>
              <a:rPr lang="en-US" sz="2800" baseline="-25000" dirty="0" smtClean="0">
                <a:sym typeface="MS Reference 1"/>
              </a:rPr>
              <a:t>2</a:t>
            </a:r>
            <a:r>
              <a:rPr lang="en-US" sz="2800" dirty="0" smtClean="0">
                <a:sym typeface="MS Reference 1"/>
              </a:rPr>
              <a:t>O</a:t>
            </a:r>
            <a:endParaRPr lang="ru-RU" sz="28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838200"/>
            <a:ext cx="8229600" cy="706437"/>
          </a:xfrm>
          <a:prstGeom prst="rect">
            <a:avLst/>
          </a:prstGeom>
        </p:spPr>
        <p:txBody>
          <a:bodyPr/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Процессы</a:t>
            </a:r>
            <a:r>
              <a:rPr lang="ru-RU" altLang="ru-RU" sz="4000" b="1" dirty="0" smtClean="0"/>
              <a:t> на АНОДЕ:</a:t>
            </a:r>
            <a:endParaRPr lang="ru-RU" altLang="ru-RU" sz="4000" b="1" dirty="0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28600" y="160020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 smtClean="0"/>
              <a:t>+А</a:t>
            </a:r>
            <a:endParaRPr lang="ru-RU" altLang="ru-RU" sz="3200" dirty="0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57661"/>
              </p:ext>
            </p:extLst>
          </p:nvPr>
        </p:nvGraphicFramePr>
        <p:xfrm>
          <a:off x="914400" y="3435350"/>
          <a:ext cx="5429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7" name="Формула" r:id="rId4" imgW="2171520" imgH="279360" progId="Equation.3">
                  <p:embed/>
                </p:oleObj>
              </mc:Choice>
              <mc:Fallback>
                <p:oleObj name="Формула" r:id="rId4" imgW="2171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35350"/>
                        <a:ext cx="5429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75878"/>
              </p:ext>
            </p:extLst>
          </p:nvPr>
        </p:nvGraphicFramePr>
        <p:xfrm>
          <a:off x="914400" y="1543050"/>
          <a:ext cx="71008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8" name="Формула" r:id="rId6" imgW="2844720" imgH="266400" progId="Equation.3">
                  <p:embed/>
                </p:oleObj>
              </mc:Choice>
              <mc:Fallback>
                <p:oleObj name="Формула" r:id="rId6" imgW="28447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43050"/>
                        <a:ext cx="71008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01249"/>
              </p:ext>
            </p:extLst>
          </p:nvPr>
        </p:nvGraphicFramePr>
        <p:xfrm>
          <a:off x="914400" y="2237317"/>
          <a:ext cx="7861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9" name="Формула" r:id="rId8" imgW="3149280" imgH="228600" progId="Equation.3">
                  <p:embed/>
                </p:oleObj>
              </mc:Choice>
              <mc:Fallback>
                <p:oleObj name="Формула" r:id="rId8" imgW="3149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37317"/>
                        <a:ext cx="7861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47373"/>
              </p:ext>
            </p:extLst>
          </p:nvPr>
        </p:nvGraphicFramePr>
        <p:xfrm>
          <a:off x="914400" y="2836334"/>
          <a:ext cx="358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0" name="Формула" r:id="rId10" imgW="1434960" imgH="228600" progId="Equation.3">
                  <p:embed/>
                </p:oleObj>
              </mc:Choice>
              <mc:Fallback>
                <p:oleObj name="Формула" r:id="rId10" imgW="1434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36334"/>
                        <a:ext cx="3581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804862" y="2176462"/>
            <a:ext cx="7958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FE57-B515-421E-A5C6-C1A38C433380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1"/>
            <a:ext cx="152400" cy="307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304800"/>
            <a:ext cx="8229600" cy="706437"/>
          </a:xfrm>
          <a:prstGeom prst="rect">
            <a:avLst/>
          </a:prstGeom>
        </p:spPr>
        <p:txBody>
          <a:bodyPr/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/>
              <a:t>Процессы</a:t>
            </a:r>
            <a:r>
              <a:rPr lang="ru-RU" altLang="ru-RU" sz="4000" b="1" dirty="0" smtClean="0"/>
              <a:t> на АНОДЕ:</a:t>
            </a:r>
            <a:endParaRPr lang="ru-RU" altLang="ru-RU" sz="4000" b="1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23850" y="2417763"/>
            <a:ext cx="8351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292386"/>
              </p:ext>
            </p:extLst>
          </p:nvPr>
        </p:nvGraphicFramePr>
        <p:xfrm>
          <a:off x="685824" y="1566689"/>
          <a:ext cx="609552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8" name="Формула" r:id="rId4" imgW="507960" imgH="304560" progId="Equation.3">
                  <p:embed/>
                </p:oleObj>
              </mc:Choice>
              <mc:Fallback>
                <p:oleObj name="Формула" r:id="rId4" imgW="507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24" y="1566689"/>
                        <a:ext cx="609552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542081"/>
              </p:ext>
            </p:extLst>
          </p:nvPr>
        </p:nvGraphicFramePr>
        <p:xfrm>
          <a:off x="2286000" y="1482881"/>
          <a:ext cx="3261168" cy="53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9" name="Формула" r:id="rId6" imgW="2717640" imgH="444240" progId="Equation.3">
                  <p:embed/>
                </p:oleObj>
              </mc:Choice>
              <mc:Fallback>
                <p:oleObj name="Формула" r:id="rId6" imgW="2717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82881"/>
                        <a:ext cx="3261168" cy="53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4800" y="2895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Me</a:t>
            </a:r>
            <a:r>
              <a:rPr lang="en-US" sz="2800" b="1" baseline="30000" dirty="0" smtClean="0"/>
              <a:t>n+                          </a:t>
            </a:r>
            <a:r>
              <a:rPr lang="en-US" sz="2800" b="1" dirty="0" smtClean="0"/>
              <a:t>Cl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,</a:t>
            </a:r>
            <a:r>
              <a:rPr lang="en-US" sz="2800" b="1" baseline="30000" dirty="0" smtClean="0"/>
              <a:t>  </a:t>
            </a:r>
            <a:r>
              <a:rPr lang="en-US" sz="2800" b="1" dirty="0" smtClean="0"/>
              <a:t>Br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, I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, S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             O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+ 4H</a:t>
            </a:r>
            <a:r>
              <a:rPr lang="en-US" sz="2800" b="1" baseline="30000" dirty="0" smtClean="0"/>
              <a:t>+</a:t>
            </a:r>
            <a:endParaRPr lang="ru-RU" sz="28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990600" y="217679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505200" y="217679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34200" y="2176790"/>
            <a:ext cx="0" cy="71881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8070" y="58629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smtClean="0">
                <a:solidFill>
                  <a:srgbClr val="FF0000"/>
                </a:solidFill>
              </a:rPr>
              <a:t>анод</a:t>
            </a:r>
            <a:r>
              <a:rPr lang="ru-RU" sz="2400" b="1" dirty="0" smtClean="0"/>
              <a:t>е – анодное </a:t>
            </a:r>
            <a:r>
              <a:rPr lang="ru-RU" sz="2400" b="1" dirty="0" smtClean="0">
                <a:solidFill>
                  <a:srgbClr val="FF0000"/>
                </a:solidFill>
              </a:rPr>
              <a:t>окисление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33600" y="1600200"/>
            <a:ext cx="0" cy="2103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15000" y="1600200"/>
            <a:ext cx="0" cy="21037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73917"/>
              </p:ext>
            </p:extLst>
          </p:nvPr>
        </p:nvGraphicFramePr>
        <p:xfrm>
          <a:off x="6477000" y="1447800"/>
          <a:ext cx="1143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0" name="Формула" r:id="rId8" imgW="457200" imgH="241200" progId="Equation.3">
                  <p:embed/>
                </p:oleObj>
              </mc:Choice>
              <mc:Fallback>
                <p:oleObj name="Формула" r:id="rId8" imgW="4572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11430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3810000"/>
            <a:ext cx="1981200" cy="830997"/>
          </a:xfrm>
          <a:prstGeom prst="rect">
            <a:avLst/>
          </a:prstGeom>
          <a:noFill/>
          <a:ln>
            <a:solidFill>
              <a:srgbClr val="00206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Растворимый анод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133600" y="3817203"/>
            <a:ext cx="3581400" cy="461665"/>
          </a:xfrm>
          <a:prstGeom prst="rect">
            <a:avLst/>
          </a:prstGeom>
          <a:noFill/>
          <a:ln>
            <a:solidFill>
              <a:srgbClr val="00206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Бескислородные анионы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3810000"/>
            <a:ext cx="3581400" cy="1200329"/>
          </a:xfrm>
          <a:prstGeom prst="rect">
            <a:avLst/>
          </a:prstGeom>
          <a:noFill/>
          <a:ln>
            <a:solidFill>
              <a:srgbClr val="00206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Анионы кислородсодержащих кислот и </a:t>
            </a:r>
            <a:r>
              <a:rPr lang="en-US" sz="2400" dirty="0" smtClean="0"/>
              <a:t>F</a:t>
            </a:r>
            <a:r>
              <a:rPr lang="en-US" sz="2400" baseline="30000" dirty="0" smtClean="0"/>
              <a:t>– 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38199" y="5100935"/>
            <a:ext cx="5900671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2RCOONa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= 2CO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+ 2NaOH + R–R  </a:t>
            </a:r>
            <a:endParaRPr lang="ru-RU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58" y="59481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472" y="31234"/>
            <a:ext cx="19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" y="381000"/>
            <a:ext cx="8738235" cy="13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07957"/>
              </p:ext>
            </p:extLst>
          </p:nvPr>
        </p:nvGraphicFramePr>
        <p:xfrm>
          <a:off x="1066800" y="1954519"/>
          <a:ext cx="298680" cy="17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Формула" r:id="rId5" imgW="507960" imgH="304560" progId="Equation.3">
                  <p:embed/>
                </p:oleObj>
              </mc:Choice>
              <mc:Fallback>
                <p:oleObj name="Формула" r:id="rId5" imgW="507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54519"/>
                        <a:ext cx="298680" cy="179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48821"/>
              </p:ext>
            </p:extLst>
          </p:nvPr>
        </p:nvGraphicFramePr>
        <p:xfrm>
          <a:off x="2495550" y="1908175"/>
          <a:ext cx="5683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0" name="Формула" r:id="rId7" imgW="965160" imgH="317160" progId="Equation.3">
                  <p:embed/>
                </p:oleObj>
              </mc:Choice>
              <mc:Fallback>
                <p:oleObj name="Формула" r:id="rId7" imgW="9651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908175"/>
                        <a:ext cx="5683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44880" y="2895600"/>
            <a:ext cx="57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Me</a:t>
            </a:r>
            <a:r>
              <a:rPr lang="en-US" sz="2000" b="1" baseline="30000" dirty="0" smtClean="0"/>
              <a:t>n+                    </a:t>
            </a:r>
            <a:r>
              <a:rPr lang="en-US" sz="2000" b="1" dirty="0" smtClean="0"/>
              <a:t>Cl</a:t>
            </a:r>
            <a:r>
              <a:rPr lang="en-US" sz="2000" b="1" baseline="30000" dirty="0" smtClean="0"/>
              <a:t>0</a:t>
            </a:r>
            <a:r>
              <a:rPr lang="en-US" sz="2000" b="1" baseline="-25000" dirty="0" smtClean="0"/>
              <a:t>2</a:t>
            </a:r>
            <a:r>
              <a:rPr lang="en-US" sz="2000" b="1" baseline="30000" dirty="0" smtClean="0"/>
              <a:t> </a:t>
            </a:r>
            <a:r>
              <a:rPr lang="ru-RU" sz="2000" b="1" dirty="0" smtClean="0"/>
              <a:t>…</a:t>
            </a:r>
            <a:r>
              <a:rPr lang="en-US" sz="2000" b="1" dirty="0" smtClean="0"/>
              <a:t> </a:t>
            </a:r>
            <a:r>
              <a:rPr lang="ru-RU" sz="2000" b="1" dirty="0" smtClean="0"/>
              <a:t>    </a:t>
            </a:r>
            <a:r>
              <a:rPr lang="en-US" sz="2000" b="1" dirty="0" smtClean="0"/>
              <a:t>            O</a:t>
            </a:r>
            <a:r>
              <a:rPr lang="en-US" sz="2000" b="1" baseline="30000" dirty="0" smtClean="0"/>
              <a:t>0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+ 4H</a:t>
            </a:r>
            <a:r>
              <a:rPr lang="en-US" sz="2000" b="1" baseline="30000" dirty="0" smtClean="0"/>
              <a:t>+</a:t>
            </a:r>
            <a:endParaRPr lang="ru-RU" sz="20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219200" y="2209800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590800" y="2209800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191000" y="2209800"/>
            <a:ext cx="0" cy="50316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44237"/>
              </p:ext>
            </p:extLst>
          </p:nvPr>
        </p:nvGraphicFramePr>
        <p:xfrm>
          <a:off x="3935730" y="1838007"/>
          <a:ext cx="560070" cy="29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1" name="Формула" r:id="rId9" imgW="457200" imgH="241200" progId="Equation.3">
                  <p:embed/>
                </p:oleObj>
              </mc:Choice>
              <mc:Fallback>
                <p:oleObj name="Формула" r:id="rId9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30" y="1838007"/>
                        <a:ext cx="560070" cy="29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33400" y="23622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28800" y="1753553"/>
            <a:ext cx="0" cy="989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733800" y="1752600"/>
            <a:ext cx="0" cy="989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448050"/>
            <a:ext cx="67437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17.</a:t>
            </a:r>
            <a:endParaRPr lang="ru-RU" sz="2000" b="1" i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" y="762000"/>
            <a:ext cx="915733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18.</a:t>
            </a:r>
            <a:endParaRPr lang="ru-RU" sz="20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010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71900"/>
            <a:ext cx="803529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5177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Всего 10 примеров с решениями в книге тематических тестов</a:t>
            </a:r>
            <a:endParaRPr lang="ru-RU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58" y="57195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2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094" y="381000"/>
            <a:ext cx="8216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Составить уравнение электролиза водного раствора сульфата </a:t>
            </a:r>
            <a:r>
              <a:rPr lang="ru-RU" altLang="ru-RU" sz="2400" dirty="0" smtClean="0"/>
              <a:t>меди </a:t>
            </a:r>
            <a:r>
              <a:rPr lang="en-US" altLang="ru-RU" sz="2400" dirty="0" smtClean="0"/>
              <a:t>(II)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CuSO</a:t>
            </a:r>
            <a:r>
              <a:rPr lang="en-US" altLang="ru-RU" sz="2400" baseline="-25000" dirty="0" smtClean="0"/>
              <a:t>4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/>
              <a:t>с графитовыми электродами.</a:t>
            </a:r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472" y="31234"/>
            <a:ext cx="19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81803" y="1229380"/>
            <a:ext cx="85049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u="sng" dirty="0" smtClean="0"/>
              <a:t>Алгоритм составления уравнения, описывающего процессы, происходящие при электролизе</a:t>
            </a:r>
            <a:endParaRPr lang="ru-RU" alt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5094" y="2183487"/>
            <a:ext cx="89689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 Составить уравнение диссоциации</a:t>
            </a:r>
          </a:p>
          <a:p>
            <a:r>
              <a:rPr lang="ru-RU" sz="2800" dirty="0" smtClean="0"/>
              <a:t>2) Определить, какие частицы находятся около катода</a:t>
            </a:r>
          </a:p>
          <a:p>
            <a:r>
              <a:rPr lang="ru-RU" sz="2800" dirty="0" smtClean="0"/>
              <a:t>3) Определить, какие частицы будут восстанавливаться на катоде и составить уравнения реакций восстановления</a:t>
            </a:r>
          </a:p>
          <a:p>
            <a:r>
              <a:rPr lang="ru-RU" sz="2800" dirty="0" smtClean="0"/>
              <a:t>4) Определить тип анода и какие частицы будут находится около анода</a:t>
            </a:r>
          </a:p>
          <a:p>
            <a:r>
              <a:rPr lang="ru-RU" sz="2800" dirty="0" smtClean="0"/>
              <a:t>5) Определить, какие частицы будут окисляться на аноде и составить уравнение реакции окисления</a:t>
            </a:r>
          </a:p>
          <a:p>
            <a:r>
              <a:rPr lang="ru-RU" sz="2800" dirty="0" smtClean="0"/>
              <a:t>6) Составить молекулярное уравнение процесса</a:t>
            </a:r>
            <a:endParaRPr lang="ru-RU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19.</a:t>
            </a:r>
            <a:endParaRPr lang="ru-RU" sz="2000" b="1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5094" y="381000"/>
            <a:ext cx="8216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Составить уравнение электролиза водного раствора сульфата </a:t>
            </a:r>
            <a:r>
              <a:rPr lang="ru-RU" altLang="ru-RU" sz="2400" dirty="0" smtClean="0"/>
              <a:t>меди </a:t>
            </a:r>
            <a:r>
              <a:rPr lang="en-US" altLang="ru-RU" sz="2400" dirty="0" smtClean="0"/>
              <a:t>(II)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CuSO</a:t>
            </a:r>
            <a:r>
              <a:rPr lang="en-US" altLang="ru-RU" sz="2400" baseline="-25000" dirty="0" smtClean="0"/>
              <a:t>4</a:t>
            </a:r>
            <a:r>
              <a:rPr lang="ru-RU" altLang="ru-RU" sz="2400" baseline="-25000" dirty="0" smtClean="0"/>
              <a:t> </a:t>
            </a:r>
            <a:r>
              <a:rPr lang="ru-RU" altLang="ru-RU" sz="2400" dirty="0"/>
              <a:t>с графитовыми электродами.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70390" y="1274695"/>
            <a:ext cx="38732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dirty="0" smtClean="0"/>
              <a:t>CuSO</a:t>
            </a:r>
            <a:r>
              <a:rPr lang="en-US" altLang="ru-RU" sz="2800" baseline="-25000" dirty="0" smtClean="0"/>
              <a:t>4</a:t>
            </a:r>
            <a:r>
              <a:rPr lang="en-US" altLang="ru-RU" sz="2800" dirty="0" smtClean="0"/>
              <a:t> </a:t>
            </a:r>
            <a:r>
              <a:rPr lang="en-US" altLang="ru-RU" sz="2800" dirty="0" smtClean="0">
                <a:sym typeface="MS Reference 1"/>
              </a:rPr>
              <a:t></a:t>
            </a:r>
            <a:r>
              <a:rPr lang="ru-RU" altLang="ru-RU" sz="2800" dirty="0" smtClean="0">
                <a:sym typeface="Wingdings 3" pitchFamily="18" charset="2"/>
              </a:rPr>
              <a:t> </a:t>
            </a:r>
            <a:r>
              <a:rPr lang="en-US" altLang="ru-RU" sz="2800" dirty="0" smtClean="0">
                <a:sym typeface="Wingdings 3" pitchFamily="18" charset="2"/>
              </a:rPr>
              <a:t>Cu</a:t>
            </a:r>
            <a:r>
              <a:rPr lang="en-US" altLang="ru-RU" sz="2800" baseline="30000" dirty="0" smtClean="0">
                <a:sym typeface="Wingdings 3" pitchFamily="18" charset="2"/>
              </a:rPr>
              <a:t>2</a:t>
            </a:r>
            <a:r>
              <a:rPr lang="en-US" altLang="ru-RU" sz="2800" baseline="30000" dirty="0">
                <a:sym typeface="Wingdings 3" pitchFamily="18" charset="2"/>
              </a:rPr>
              <a:t>+</a:t>
            </a:r>
            <a:r>
              <a:rPr lang="en-US" altLang="ru-RU" sz="2800" dirty="0">
                <a:sym typeface="Wingdings 3" pitchFamily="18" charset="2"/>
              </a:rPr>
              <a:t> + </a:t>
            </a:r>
            <a:r>
              <a:rPr lang="en-US" altLang="ru-RU" sz="2800" dirty="0" smtClean="0">
                <a:sym typeface="Wingdings 3" pitchFamily="18" charset="2"/>
              </a:rPr>
              <a:t>SO</a:t>
            </a:r>
            <a:r>
              <a:rPr lang="en-US" altLang="ru-RU" sz="2800" baseline="-25000" dirty="0" smtClean="0">
                <a:sym typeface="Wingdings 3" pitchFamily="18" charset="2"/>
              </a:rPr>
              <a:t>4</a:t>
            </a:r>
            <a:r>
              <a:rPr lang="en-US" altLang="ru-RU" sz="2800" baseline="30000" dirty="0" smtClean="0">
                <a:sym typeface="Wingdings 3" pitchFamily="18" charset="2"/>
              </a:rPr>
              <a:t>2-</a:t>
            </a:r>
            <a:endParaRPr lang="en-US" altLang="ru-RU" sz="2800" dirty="0" smtClean="0">
              <a:sym typeface="Wingdings 3" pitchFamily="18" charset="2"/>
            </a:endParaRPr>
          </a:p>
          <a:p>
            <a:r>
              <a:rPr lang="en-US" altLang="ru-RU" sz="2800" dirty="0">
                <a:sym typeface="Wingdings 3" pitchFamily="18" charset="2"/>
              </a:rPr>
              <a:t> </a:t>
            </a:r>
            <a:r>
              <a:rPr lang="en-US" altLang="ru-RU" sz="2800" dirty="0" smtClean="0">
                <a:sym typeface="Wingdings 3" pitchFamily="18" charset="2"/>
              </a:rPr>
              <a:t>          H</a:t>
            </a:r>
            <a:r>
              <a:rPr lang="en-US" altLang="ru-RU" sz="2800" baseline="-25000" dirty="0" smtClean="0">
                <a:sym typeface="Wingdings 3" pitchFamily="18" charset="2"/>
              </a:rPr>
              <a:t>2</a:t>
            </a:r>
            <a:r>
              <a:rPr lang="en-US" altLang="ru-RU" sz="2800" dirty="0" smtClean="0">
                <a:sym typeface="Wingdings 3" pitchFamily="18" charset="2"/>
              </a:rPr>
              <a:t>O</a:t>
            </a:r>
            <a:endParaRPr lang="en-US" altLang="ru-RU" sz="2800" dirty="0">
              <a:sym typeface="Wingdings 3" pitchFamily="18" charset="2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95288" y="229235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14425" y="2220912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Cu</a:t>
            </a:r>
            <a:r>
              <a:rPr lang="en-US" altLang="ru-RU" sz="2800" baseline="30000" dirty="0" smtClean="0"/>
              <a:t>2+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95288" y="305752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</a:t>
            </a:r>
            <a:r>
              <a:rPr lang="en-US" altLang="ru-RU" sz="2800" dirty="0"/>
              <a:t>A</a:t>
            </a:r>
            <a:endParaRPr lang="ru-RU" altLang="ru-RU" sz="2800" dirty="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14425" y="3416300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SO</a:t>
            </a:r>
            <a:r>
              <a:rPr lang="en-US" altLang="ru-RU" sz="2800" baseline="-25000" dirty="0" smtClean="0"/>
              <a:t>4</a:t>
            </a:r>
            <a:r>
              <a:rPr lang="en-US" altLang="ru-RU" sz="2800" baseline="30000" dirty="0" smtClean="0"/>
              <a:t>2-</a:t>
            </a:r>
            <a:r>
              <a:rPr lang="en-US" altLang="ru-RU" sz="2800" dirty="0"/>
              <a:t>:</a:t>
            </a:r>
            <a:endParaRPr lang="ru-RU" altLang="ru-RU" sz="2800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14425" y="39766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114425" y="291306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Анод = графит – инертный!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411414" y="2220912"/>
            <a:ext cx="266461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Cu</a:t>
            </a:r>
            <a:r>
              <a:rPr lang="en-US" altLang="ru-RU" sz="2800" baseline="30000" dirty="0" smtClean="0"/>
              <a:t>2</a:t>
            </a:r>
            <a:r>
              <a:rPr lang="en-US" altLang="ru-RU" sz="2800" baseline="30000" dirty="0"/>
              <a:t>+ </a:t>
            </a:r>
            <a:r>
              <a:rPr lang="en-US" altLang="ru-RU" sz="2800" dirty="0"/>
              <a:t>+ 2e </a:t>
            </a:r>
            <a:r>
              <a:rPr lang="en-US" altLang="ru-RU" sz="2800" dirty="0" smtClean="0"/>
              <a:t>= Cu</a:t>
            </a:r>
            <a:r>
              <a:rPr lang="en-US" altLang="ru-RU" sz="2800" baseline="30000" dirty="0" smtClean="0"/>
              <a:t>0</a:t>
            </a:r>
            <a:endParaRPr lang="en-US" altLang="ru-RU" sz="2800" dirty="0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338388" y="3416300"/>
            <a:ext cx="6553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/>
              <a:t>Кислородсодержащий (не окисляется)</a:t>
            </a:r>
            <a:endParaRPr lang="ru-RU" altLang="ru-RU" sz="2800" dirty="0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555875" y="3976688"/>
            <a:ext cx="361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– 4e 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0 </a:t>
            </a:r>
            <a:r>
              <a:rPr lang="en-US" altLang="ru-RU" sz="2800" dirty="0"/>
              <a:t> + 4H</a:t>
            </a:r>
            <a:r>
              <a:rPr lang="en-US" altLang="ru-RU" sz="2800" baseline="30000" dirty="0"/>
              <a:t>+</a:t>
            </a:r>
            <a:endParaRPr lang="en-US" altLang="ru-RU" sz="2800" dirty="0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68313" y="5105400"/>
            <a:ext cx="7704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2Cu</a:t>
            </a:r>
            <a:r>
              <a:rPr lang="en-US" altLang="ru-RU" sz="2800" baseline="30000" dirty="0" smtClean="0"/>
              <a:t>2</a:t>
            </a:r>
            <a:r>
              <a:rPr lang="en-US" altLang="ru-RU" sz="2800" baseline="30000" dirty="0"/>
              <a:t>+</a:t>
            </a:r>
            <a:r>
              <a:rPr lang="en-US" altLang="ru-RU" sz="2800" dirty="0"/>
              <a:t> + </a:t>
            </a:r>
            <a:r>
              <a:rPr lang="en-US" altLang="ru-RU" sz="2800" dirty="0" smtClean="0"/>
              <a:t>4ē </a:t>
            </a:r>
            <a:r>
              <a:rPr lang="en-US" altLang="ru-RU" sz="2800" dirty="0"/>
              <a:t>+ 2H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– </a:t>
            </a:r>
            <a:r>
              <a:rPr lang="en-US" altLang="ru-RU" sz="2800" dirty="0" smtClean="0"/>
              <a:t>4ē = 2Cu</a:t>
            </a:r>
            <a:r>
              <a:rPr lang="en-US" altLang="ru-RU" sz="2800" baseline="30000" dirty="0" smtClean="0"/>
              <a:t>0 </a:t>
            </a:r>
            <a:r>
              <a:rPr lang="en-US" altLang="ru-RU" sz="2800" dirty="0"/>
              <a:t>+ 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0 </a:t>
            </a:r>
            <a:r>
              <a:rPr lang="en-US" altLang="ru-RU" sz="2800" dirty="0"/>
              <a:t> + 4H</a:t>
            </a:r>
            <a:r>
              <a:rPr lang="en-US" altLang="ru-RU" sz="2800" baseline="30000" dirty="0"/>
              <a:t>+</a:t>
            </a:r>
            <a:endParaRPr lang="en-US" altLang="ru-RU" sz="2800" dirty="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1188" y="6019800"/>
            <a:ext cx="570864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2CuSO</a:t>
            </a:r>
            <a:r>
              <a:rPr lang="en-US" altLang="ru-RU" sz="2800" baseline="-25000" dirty="0" smtClean="0"/>
              <a:t>4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+ 2H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</a:t>
            </a:r>
            <a:r>
              <a:rPr lang="en-US" altLang="ru-RU" sz="2800" dirty="0" smtClean="0"/>
              <a:t>= 2Cu</a:t>
            </a:r>
            <a:r>
              <a:rPr lang="en-US" altLang="ru-RU" sz="2800" baseline="30000" dirty="0" smtClean="0"/>
              <a:t> </a:t>
            </a:r>
            <a:r>
              <a:rPr lang="en-US" altLang="ru-RU" sz="2800" dirty="0"/>
              <a:t>+ 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 </a:t>
            </a:r>
            <a:r>
              <a:rPr lang="en-US" altLang="ru-RU" sz="2800" dirty="0"/>
              <a:t> + 2H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SO</a:t>
            </a:r>
            <a:r>
              <a:rPr lang="en-US" altLang="ru-RU" sz="2800" baseline="-25000" dirty="0"/>
              <a:t>4</a:t>
            </a:r>
            <a:endParaRPr lang="en-US" altLang="ru-RU" sz="2800" dirty="0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23850" y="4648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Электронное уравнение: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95288" y="5562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Молекулярное уравнение: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323850" y="4572000"/>
            <a:ext cx="7561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3472" y="31234"/>
            <a:ext cx="199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72200" y="2220912"/>
            <a:ext cx="0" cy="227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319837" y="2222679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2</a:t>
            </a:r>
            <a:endParaRPr lang="ru-RU" altLang="ru-RU" sz="28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324600" y="3972580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1</a:t>
            </a:r>
            <a:endParaRPr lang="ru-RU" alt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19.</a:t>
            </a:r>
            <a:endParaRPr lang="ru-RU" sz="2000" b="1" i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6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 animBg="1"/>
      <p:bldP spid="20488" grpId="0"/>
      <p:bldP spid="20490" grpId="0" animBg="1"/>
      <p:bldP spid="20491" grpId="0"/>
      <p:bldP spid="20492" grpId="0"/>
      <p:bldP spid="20493" grpId="0"/>
      <p:bldP spid="20494" grpId="0"/>
      <p:bldP spid="20496" grpId="0"/>
      <p:bldP spid="20497" grpId="0"/>
      <p:bldP spid="20498" grpId="0"/>
      <p:bldP spid="20499" grpId="0"/>
      <p:bldP spid="20501" grpId="0"/>
      <p:bldP spid="20502" grpId="0"/>
      <p:bldP spid="20506" grpId="0" animBg="1"/>
      <p:bldP spid="38" grpId="0"/>
      <p:bldP spid="3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"/>
            <a:ext cx="7915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47800"/>
            <a:ext cx="7153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01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269802"/>
            <a:ext cx="791527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Всего 14 примеров с решениями</a:t>
            </a:r>
            <a:endParaRPr lang="ru-RU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0"/>
            <a:ext cx="723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" y="574357"/>
            <a:ext cx="78686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1066800"/>
            <a:ext cx="833247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16102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3444240"/>
            <a:ext cx="473202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39309" y="5709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20.</a:t>
            </a:r>
            <a:endParaRPr lang="ru-RU" sz="2000" b="1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7972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2750"/>
            <a:ext cx="7943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62375"/>
            <a:ext cx="4905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4495800"/>
            <a:ext cx="5029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" y="6085133"/>
            <a:ext cx="460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5325"/>
            <a:ext cx="7991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58309" y="7620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4.</a:t>
            </a:r>
            <a:endParaRPr lang="ru-RU" sz="2000" b="1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174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Составление молекулярного уравнения электролиза для заданий вопроса С2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Соль, образовавшуюся при растворении железа в концентрированной серной кислоте, выделили и растворили в воде. Полученный раствор подвергли электролизу с графитовыми электродами. Составьте уравнения описанных превращений.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ru-RU" sz="2800" baseline="-25000" dirty="0" smtClean="0"/>
              <a:t>(</a:t>
            </a:r>
            <a:r>
              <a:rPr lang="ru-RU" sz="2800" baseline="-25000" dirty="0" err="1" smtClean="0"/>
              <a:t>конц</a:t>
            </a:r>
            <a:r>
              <a:rPr lang="ru-RU" sz="2800" baseline="-25000" dirty="0" smtClean="0"/>
              <a:t>.)</a:t>
            </a:r>
            <a:r>
              <a:rPr lang="ru-RU" sz="2800" dirty="0" smtClean="0"/>
              <a:t> = </a:t>
            </a:r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+ 3SO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↑ + </a:t>
            </a:r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939" y="5181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ru-RU" sz="2800" dirty="0" smtClean="0"/>
              <a:t>                       ?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378039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21.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электролиз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95600" y="54102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6738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Fe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07698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2Fe</a:t>
            </a:r>
            <a:r>
              <a:rPr lang="en-US" sz="2800" baseline="30000" dirty="0" smtClean="0">
                <a:sym typeface="MS Reference 1"/>
              </a:rPr>
              <a:t>3+</a:t>
            </a:r>
            <a:r>
              <a:rPr lang="en-US" sz="2800" dirty="0" smtClean="0">
                <a:sym typeface="MS Reference 1"/>
              </a:rPr>
              <a:t> + 3SO</a:t>
            </a:r>
            <a:r>
              <a:rPr lang="en-US" sz="2800" baseline="-25000" dirty="0" smtClean="0">
                <a:sym typeface="MS Reference 1"/>
              </a:rPr>
              <a:t>4</a:t>
            </a:r>
            <a:r>
              <a:rPr lang="en-US" sz="2800" baseline="30000" dirty="0" smtClean="0">
                <a:sym typeface="MS Reference 1"/>
              </a:rPr>
              <a:t>2–</a:t>
            </a:r>
          </a:p>
          <a:p>
            <a:r>
              <a:rPr lang="en-US" sz="2800" baseline="30000" dirty="0">
                <a:sym typeface="MS Reference 1"/>
              </a:rPr>
              <a:t> </a:t>
            </a:r>
            <a:r>
              <a:rPr lang="en-US" sz="2800" baseline="30000" dirty="0" smtClean="0">
                <a:sym typeface="MS Reference 1"/>
              </a:rPr>
              <a:t>                          </a:t>
            </a:r>
            <a:r>
              <a:rPr lang="en-US" sz="2800" dirty="0" smtClean="0">
                <a:sym typeface="MS Reference 1"/>
              </a:rPr>
              <a:t>H</a:t>
            </a:r>
            <a:r>
              <a:rPr lang="en-US" sz="2800" baseline="-25000" dirty="0" smtClean="0">
                <a:sym typeface="MS Reference 1"/>
              </a:rPr>
              <a:t>2</a:t>
            </a:r>
            <a:r>
              <a:rPr lang="en-US" sz="2800" dirty="0" smtClean="0">
                <a:sym typeface="MS Reference 1"/>
              </a:rPr>
              <a:t>O</a:t>
            </a:r>
            <a:endParaRPr lang="ru-RU" sz="2800" baseline="30000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95288" y="237331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14425" y="2301875"/>
            <a:ext cx="5438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:  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 + 3e = Fe</a:t>
            </a:r>
            <a:r>
              <a:rPr lang="en-US" altLang="ru-RU" sz="2800" baseline="30000" dirty="0" smtClean="0"/>
              <a:t>0</a:t>
            </a:r>
            <a:endParaRPr lang="ru-RU" altLang="ru-RU" sz="28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14424" y="28067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 2H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 + 2e = H</a:t>
            </a:r>
            <a:r>
              <a:rPr lang="en-US" altLang="ru-RU" sz="2800" baseline="30000" dirty="0" smtClean="0"/>
              <a:t>0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+ 2OH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95288" y="374332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-</a:t>
            </a: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4425" y="4102100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SO</a:t>
            </a:r>
            <a:r>
              <a:rPr lang="en-US" altLang="ru-RU" sz="2800" baseline="-25000" dirty="0" smtClean="0"/>
              <a:t>4</a:t>
            </a:r>
            <a:r>
              <a:rPr lang="en-US" altLang="ru-RU" sz="2800" baseline="30000" dirty="0" smtClean="0"/>
              <a:t>2-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46624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114425" y="359886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Анод = графит – инертный!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987675" y="4102100"/>
            <a:ext cx="424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не окисляется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555875" y="4662488"/>
            <a:ext cx="4752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– </a:t>
            </a:r>
            <a:r>
              <a:rPr lang="en-US" altLang="ru-RU" sz="2800" dirty="0" smtClean="0"/>
              <a:t>4ē </a:t>
            </a:r>
            <a:r>
              <a:rPr lang="en-US" altLang="ru-RU" sz="2800" dirty="0"/>
              <a:t>→ 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0 </a:t>
            </a:r>
            <a:r>
              <a:rPr lang="en-US" altLang="ru-RU" sz="2800" dirty="0"/>
              <a:t> + 4H</a:t>
            </a:r>
            <a:r>
              <a:rPr lang="en-US" altLang="ru-RU" sz="2800" baseline="30000" dirty="0"/>
              <a:t>+</a:t>
            </a:r>
            <a:endParaRPr lang="en-US" altLang="ru-RU" sz="28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" y="319088"/>
            <a:ext cx="825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отдельности составляем  уравнения баланса для реакции 1) восстановления металла и окисления воды и для </a:t>
            </a:r>
          </a:p>
          <a:p>
            <a:r>
              <a:rPr lang="ru-RU" sz="2400" dirty="0" smtClean="0"/>
              <a:t>2) восстановления воды и окисления воды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289" y="2287370"/>
            <a:ext cx="3490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 + 3e = Fe</a:t>
            </a:r>
            <a:r>
              <a:rPr lang="en-US" altLang="ru-RU" sz="2800" baseline="30000" dirty="0" smtClean="0"/>
              <a:t>0</a:t>
            </a:r>
            <a:endParaRPr lang="ru-RU" altLang="ru-RU" sz="28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81000" y="2757488"/>
            <a:ext cx="475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– 4e → 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0 </a:t>
            </a:r>
            <a:r>
              <a:rPr lang="en-US" altLang="ru-RU" sz="2800" dirty="0"/>
              <a:t> + 4H</a:t>
            </a:r>
            <a:r>
              <a:rPr lang="en-US" altLang="ru-RU" sz="2800" baseline="30000" dirty="0"/>
              <a:t>+</a:t>
            </a:r>
            <a:endParaRPr lang="en-US" alt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6464" y="2287370"/>
            <a:ext cx="0" cy="989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191000" y="22833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4</a:t>
            </a:r>
            <a:endParaRPr lang="ru-RU" altLang="ru-RU" sz="28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1000" y="26670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3</a:t>
            </a:r>
            <a:endParaRPr lang="ru-RU" alt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34290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505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+ 12e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– 12e = 4Fe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+ 3O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+ 12H</a:t>
            </a:r>
            <a:r>
              <a:rPr lang="en-US" sz="2800" baseline="30000" dirty="0" smtClean="0"/>
              <a:t>+</a:t>
            </a:r>
            <a:endParaRPr lang="ru-RU" sz="28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40487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4Fe + 3O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+ 12H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752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восстановления железа</a:t>
            </a:r>
            <a:endParaRPr lang="ru-RU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6464" y="2594869"/>
            <a:ext cx="0" cy="989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191000" y="250279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·2</a:t>
            </a:r>
            <a:endParaRPr lang="ru-RU" altLang="ru-RU" sz="28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1000" y="2974499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·1</a:t>
            </a:r>
            <a:endParaRPr lang="ru-RU" alt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4Fe + 3O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(1)</a:t>
            </a:r>
            <a:endParaRPr lang="ru-RU" sz="2800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0467" y="2509245"/>
            <a:ext cx="359358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 + 2e = H</a:t>
            </a:r>
            <a:r>
              <a:rPr lang="en-US" altLang="ru-RU" sz="2800" baseline="30000" dirty="0" smtClean="0"/>
              <a:t>0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+ 2OH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8600" y="3048000"/>
            <a:ext cx="3679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– 4e → O</a:t>
            </a:r>
            <a:r>
              <a:rPr lang="en-US" altLang="ru-RU" sz="2800" baseline="-25000" dirty="0"/>
              <a:t>2</a:t>
            </a:r>
            <a:r>
              <a:rPr lang="en-US" altLang="ru-RU" sz="2800" baseline="30000" dirty="0"/>
              <a:t>0 </a:t>
            </a:r>
            <a:r>
              <a:rPr lang="en-US" altLang="ru-RU" sz="2800" dirty="0"/>
              <a:t> + 4H</a:t>
            </a:r>
            <a:r>
              <a:rPr lang="en-US" altLang="ru-RU" sz="2800" baseline="30000" dirty="0"/>
              <a:t>+</a:t>
            </a:r>
            <a:endParaRPr lang="en-US" alt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467" y="3584099"/>
            <a:ext cx="500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3810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+ 4e 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– 4e = 2H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+ 4OH</a:t>
            </a:r>
            <a:r>
              <a:rPr lang="en-US" sz="2800" baseline="30000" dirty="0" smtClean="0"/>
              <a:t>– </a:t>
            </a:r>
            <a:r>
              <a:rPr lang="en-US" sz="2800" dirty="0" smtClean="0"/>
              <a:t>+ O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+ 4H</a:t>
            </a:r>
            <a:r>
              <a:rPr lang="en-US" sz="2800" baseline="30000" dirty="0" smtClean="0"/>
              <a:t>+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4353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(2)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60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восстановления воды</a:t>
            </a:r>
            <a:endParaRPr lang="ru-RU" sz="2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121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4Fe + 3O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(1)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752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(2)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Складываем уравнения (1) и (2):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667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ru-RU" sz="2800" dirty="0" smtClean="0"/>
              <a:t>+ 2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4Fe + 3O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+ 2H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O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276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+ 8H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4Fe + 4O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+ 2H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396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+ 4H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2Fe + 2O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4800" y="24384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5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0397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Дихромат калия нагрели в концентрированной соляной кислоте и выделяющийся газ пропустили через раствор бромида натрия. При взаимодействии железа с образовавшимся простым веществом образуется хорошо растворимое в воде вещество бурого цвета, раствор которого подвергли электролизу с графитовыми электродами. </a:t>
            </a:r>
          </a:p>
          <a:p>
            <a:r>
              <a:rPr lang="ru-RU" sz="2800" dirty="0" smtClean="0"/>
              <a:t>Составьте уравнения четырёх описанных превращений.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22.</a:t>
            </a:r>
            <a:endParaRPr lang="ru-RU" sz="2000" b="1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b="1" dirty="0" smtClean="0"/>
              <a:t>Cr</a:t>
            </a:r>
            <a:r>
              <a:rPr lang="en-US" sz="2800" b="1" baseline="30000" dirty="0" smtClean="0"/>
              <a:t>+6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</a:t>
            </a:r>
            <a:r>
              <a:rPr lang="en-US" sz="2800" dirty="0" err="1" smtClean="0"/>
              <a:t>H</a:t>
            </a:r>
            <a:r>
              <a:rPr lang="en-US" sz="2800" b="1" dirty="0" err="1" smtClean="0"/>
              <a:t>Cl</a:t>
            </a:r>
            <a:r>
              <a:rPr lang="en-US" sz="2800" b="1" baseline="30000" dirty="0" smtClean="0"/>
              <a:t>–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= ?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819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b="1" dirty="0" smtClean="0"/>
              <a:t>Cr</a:t>
            </a:r>
            <a:r>
              <a:rPr lang="en-US" sz="2800" b="1" baseline="30000" dirty="0" smtClean="0"/>
              <a:t>+6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</a:t>
            </a:r>
            <a:r>
              <a:rPr lang="en-US" sz="2800" dirty="0" err="1" smtClean="0"/>
              <a:t>H</a:t>
            </a:r>
            <a:r>
              <a:rPr lang="en-US" sz="2800" b="1" dirty="0" err="1" smtClean="0"/>
              <a:t>Cl</a:t>
            </a:r>
            <a:r>
              <a:rPr lang="en-US" sz="2800" b="1" baseline="30000" dirty="0" smtClean="0"/>
              <a:t>–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= </a:t>
            </a:r>
            <a:r>
              <a:rPr lang="en-US" sz="2800" dirty="0" err="1" smtClean="0"/>
              <a:t>KCl</a:t>
            </a:r>
            <a:r>
              <a:rPr lang="en-US" sz="2800" dirty="0" smtClean="0"/>
              <a:t> + </a:t>
            </a:r>
            <a:r>
              <a:rPr lang="en-US" sz="2800" b="1" dirty="0" smtClean="0"/>
              <a:t>Cr</a:t>
            </a:r>
            <a:r>
              <a:rPr lang="en-US" sz="2800" b="1" baseline="30000" dirty="0" smtClean="0"/>
              <a:t>+3</a:t>
            </a:r>
            <a:r>
              <a:rPr lang="en-US" sz="2800" dirty="0" smtClean="0"/>
              <a:t>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</a:t>
            </a:r>
            <a:r>
              <a:rPr lang="en-US" sz="2800" b="1" dirty="0" smtClean="0"/>
              <a:t>Cl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↑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</a:t>
            </a:r>
            <a:r>
              <a:rPr lang="en-US" sz="2400" baseline="30000" dirty="0" smtClean="0"/>
              <a:t>+6</a:t>
            </a:r>
            <a:r>
              <a:rPr lang="en-US" sz="2400" dirty="0" smtClean="0"/>
              <a:t> – </a:t>
            </a:r>
            <a:r>
              <a:rPr lang="ru-RU" sz="2400" dirty="0" smtClean="0"/>
              <a:t>окислитель, в кислотах переходит в соли </a:t>
            </a:r>
            <a:r>
              <a:rPr lang="en-US" sz="2400" dirty="0" smtClean="0"/>
              <a:t>Cr</a:t>
            </a:r>
            <a:r>
              <a:rPr lang="en-US" sz="2400" baseline="30000" dirty="0" smtClean="0"/>
              <a:t>+3</a:t>
            </a:r>
            <a:r>
              <a:rPr lang="en-US" sz="2400" dirty="0" smtClean="0"/>
              <a:t>, </a:t>
            </a:r>
          </a:p>
          <a:p>
            <a:r>
              <a:rPr lang="ru-RU" sz="2400" dirty="0" smtClean="0"/>
              <a:t>Следовательно, образуются </a:t>
            </a:r>
            <a:r>
              <a:rPr lang="en-US" sz="2400" dirty="0" smtClean="0"/>
              <a:t>CrCl</a:t>
            </a:r>
            <a:r>
              <a:rPr lang="en-US" sz="2400" baseline="-25000" dirty="0" smtClean="0"/>
              <a:t>3 </a:t>
            </a:r>
            <a:r>
              <a:rPr lang="ru-RU" sz="2400" dirty="0" smtClean="0"/>
              <a:t>и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/>
              <a:t>O</a:t>
            </a:r>
            <a:r>
              <a:rPr lang="en-US" sz="240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828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Восстановителем может быть только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, </a:t>
            </a:r>
            <a:r>
              <a:rPr lang="ru-RU" sz="2400" dirty="0" smtClean="0"/>
              <a:t>который окисляется до </a:t>
            </a:r>
            <a:r>
              <a:rPr lang="en-US" sz="2400" dirty="0" smtClean="0"/>
              <a:t>Cl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976" y="3389293"/>
            <a:ext cx="7662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2</a:t>
            </a:r>
            <a:r>
              <a:rPr lang="en-US" sz="2800" dirty="0" smtClean="0"/>
              <a:t>Cr</a:t>
            </a:r>
            <a:r>
              <a:rPr lang="en-US" sz="2800" baseline="30000" dirty="0" smtClean="0"/>
              <a:t>+6</a:t>
            </a:r>
            <a:r>
              <a:rPr lang="ru-RU" sz="2800" dirty="0" smtClean="0"/>
              <a:t> </a:t>
            </a:r>
            <a:r>
              <a:rPr lang="en-US" sz="2800" dirty="0" smtClean="0"/>
              <a:t>+</a:t>
            </a:r>
            <a:r>
              <a:rPr lang="ru-RU" sz="2800" dirty="0" smtClean="0"/>
              <a:t> 6</a:t>
            </a:r>
            <a:r>
              <a:rPr lang="en-US" sz="2800" dirty="0" smtClean="0"/>
              <a:t>ē</a:t>
            </a:r>
            <a:r>
              <a:rPr lang="ru-RU" sz="2800" dirty="0" smtClean="0"/>
              <a:t>  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</a:t>
            </a:r>
            <a:r>
              <a:rPr lang="ru-RU" sz="2800" dirty="0" smtClean="0"/>
              <a:t>2</a:t>
            </a:r>
            <a:r>
              <a:rPr lang="en-US" sz="2800" dirty="0" smtClean="0"/>
              <a:t>Cr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    ·</a:t>
            </a:r>
            <a:r>
              <a:rPr lang="en-US" sz="2800" dirty="0" smtClean="0"/>
              <a:t>1</a:t>
            </a:r>
            <a:endParaRPr lang="ru-RU" sz="2800" dirty="0"/>
          </a:p>
          <a:p>
            <a:r>
              <a:rPr lang="ru-RU" sz="2800" dirty="0"/>
              <a:t>    </a:t>
            </a:r>
            <a:r>
              <a:rPr lang="en-US" sz="2800" dirty="0" smtClean="0"/>
              <a:t>2Cl</a:t>
            </a:r>
            <a:r>
              <a:rPr lang="en-US" sz="2800" baseline="30000" dirty="0" smtClean="0"/>
              <a:t>–</a:t>
            </a:r>
            <a:r>
              <a:rPr lang="ru-RU" sz="2800" baseline="30000" dirty="0" smtClean="0"/>
              <a:t>  </a:t>
            </a:r>
            <a:r>
              <a:rPr lang="ru-RU" sz="2800" dirty="0" smtClean="0"/>
              <a:t>– </a:t>
            </a:r>
            <a:r>
              <a:rPr lang="en-US" sz="2800" dirty="0" smtClean="0"/>
              <a:t>2ē</a:t>
            </a:r>
            <a:r>
              <a:rPr lang="ru-RU" sz="2800" dirty="0" smtClean="0"/>
              <a:t>    =</a:t>
            </a:r>
            <a:r>
              <a:rPr lang="en-US" sz="2800" dirty="0" smtClean="0"/>
              <a:t> 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ru-RU" sz="2800" dirty="0" smtClean="0"/>
              <a:t>        ·3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532293"/>
            <a:ext cx="766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en-US" sz="2800" dirty="0" smtClean="0"/>
              <a:t>2Cr</a:t>
            </a:r>
            <a:r>
              <a:rPr lang="en-US" sz="2800" baseline="30000" dirty="0" smtClean="0"/>
              <a:t>+6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 smtClean="0"/>
              <a:t>+</a:t>
            </a:r>
            <a:r>
              <a:rPr lang="ru-RU" sz="2800" dirty="0" smtClean="0"/>
              <a:t> </a:t>
            </a:r>
            <a:r>
              <a:rPr lang="en-US" sz="2800" dirty="0" smtClean="0"/>
              <a:t>6ē</a:t>
            </a:r>
            <a:r>
              <a:rPr lang="ru-RU" sz="2800" dirty="0" smtClean="0"/>
              <a:t> + </a:t>
            </a:r>
            <a:r>
              <a:rPr lang="en-US" sz="2800" dirty="0" smtClean="0"/>
              <a:t>6Cl</a:t>
            </a:r>
            <a:r>
              <a:rPr lang="en-US" sz="2800" baseline="30000" dirty="0" smtClean="0"/>
              <a:t>– </a:t>
            </a:r>
            <a:r>
              <a:rPr lang="en-US" sz="2800" dirty="0" smtClean="0"/>
              <a:t>– </a:t>
            </a:r>
            <a:r>
              <a:rPr lang="ru-RU" sz="2800" dirty="0" smtClean="0"/>
              <a:t>6</a:t>
            </a:r>
            <a:r>
              <a:rPr lang="en-US" sz="2800" dirty="0" smtClean="0"/>
              <a:t>ē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=</a:t>
            </a:r>
            <a:r>
              <a:rPr lang="en-US" sz="2800" dirty="0" smtClean="0"/>
              <a:t> 2Cr</a:t>
            </a:r>
            <a:r>
              <a:rPr lang="ru-RU" sz="2800" baseline="30000" dirty="0" smtClean="0"/>
              <a:t>+3</a:t>
            </a:r>
            <a:r>
              <a:rPr lang="ru-RU" sz="2800" dirty="0" smtClean="0"/>
              <a:t> + </a:t>
            </a:r>
            <a:r>
              <a:rPr lang="en-US" sz="2800" dirty="0" smtClean="0"/>
              <a:t>3Cl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43000" y="4419600"/>
            <a:ext cx="60626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43400" y="35052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7278" y="5191780"/>
            <a:ext cx="806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b="1" dirty="0" smtClean="0"/>
              <a:t>Cr</a:t>
            </a:r>
            <a:r>
              <a:rPr lang="en-US" sz="2800" b="1" baseline="30000" dirty="0" smtClean="0"/>
              <a:t>+6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+ 14H</a:t>
            </a:r>
            <a:r>
              <a:rPr lang="en-US" sz="2800" b="1" dirty="0" smtClean="0"/>
              <a:t>Cl</a:t>
            </a:r>
            <a:r>
              <a:rPr lang="en-US" sz="2800" b="1" baseline="30000" dirty="0" smtClean="0"/>
              <a:t>–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= 2KCl + 2</a:t>
            </a:r>
            <a:r>
              <a:rPr lang="en-US" sz="2800" b="1" dirty="0" smtClean="0"/>
              <a:t>Cr</a:t>
            </a:r>
            <a:r>
              <a:rPr lang="en-US" sz="2800" b="1" baseline="30000" dirty="0" smtClean="0"/>
              <a:t>+3</a:t>
            </a:r>
            <a:r>
              <a:rPr lang="en-US" sz="2800" dirty="0" smtClean="0"/>
              <a:t>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+ 3</a:t>
            </a:r>
            <a:r>
              <a:rPr lang="en-US" sz="2800" b="1" dirty="0" smtClean="0"/>
              <a:t>Cl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↑ + 7H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ru-RU" sz="28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  <p:bldP spid="14" grpId="0"/>
      <p:bldP spid="16" grpId="0"/>
      <p:bldP spid="2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ru-RU" sz="2800" dirty="0" smtClean="0"/>
              <a:t>) </a:t>
            </a:r>
            <a:r>
              <a:rPr lang="en-US" sz="2800" b="1" dirty="0" smtClean="0"/>
              <a:t>Cl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 + </a:t>
            </a:r>
            <a:r>
              <a:rPr lang="en-US" sz="2800" dirty="0" err="1" smtClean="0"/>
              <a:t>Na</a:t>
            </a:r>
            <a:r>
              <a:rPr lang="en-US" sz="2800" b="1" dirty="0" err="1" smtClean="0"/>
              <a:t>Br</a:t>
            </a:r>
            <a:r>
              <a:rPr lang="en-US" sz="2800" b="1" baseline="30000" dirty="0" smtClean="0"/>
              <a:t>–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= 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</a:t>
            </a:r>
            <a:r>
              <a:rPr lang="ru-RU" sz="2400" dirty="0" smtClean="0"/>
              <a:t>окислитель, переходит в </a:t>
            </a:r>
            <a:r>
              <a:rPr lang="en-US" sz="2400" dirty="0" err="1" smtClean="0"/>
              <a:t>Cl</a:t>
            </a:r>
            <a:r>
              <a:rPr lang="en-US" sz="2400" baseline="30000" dirty="0" smtClean="0"/>
              <a:t>–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4550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Восстановителем может быть только </a:t>
            </a:r>
            <a:r>
              <a:rPr lang="en-US" sz="2400" dirty="0" smtClean="0"/>
              <a:t>Br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, </a:t>
            </a:r>
            <a:r>
              <a:rPr lang="ru-RU" sz="2400" dirty="0" smtClean="0"/>
              <a:t>который окисляется до </a:t>
            </a:r>
            <a:r>
              <a:rPr lang="en-US" sz="2400" dirty="0" smtClean="0"/>
              <a:t>Br</a:t>
            </a:r>
            <a:r>
              <a:rPr lang="en-US" sz="2400" baseline="30000" dirty="0" smtClean="0"/>
              <a:t>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22961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 + 2Na</a:t>
            </a:r>
            <a:r>
              <a:rPr lang="en-US" sz="2800" b="1" dirty="0" smtClean="0"/>
              <a:t>Br</a:t>
            </a:r>
            <a:r>
              <a:rPr lang="en-US" sz="2800" b="1" baseline="30000" dirty="0" smtClean="0"/>
              <a:t>–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= 2NaCl + Br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048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ru-RU" sz="2800" dirty="0" smtClean="0"/>
              <a:t>) </a:t>
            </a:r>
            <a:r>
              <a:rPr lang="en-US" sz="2800" dirty="0" smtClean="0"/>
              <a:t>3</a:t>
            </a:r>
            <a:r>
              <a:rPr lang="en-US" sz="2800" b="1" dirty="0" smtClean="0"/>
              <a:t>Br</a:t>
            </a:r>
            <a:r>
              <a:rPr lang="en-US" sz="2800" b="1" baseline="30000" dirty="0" smtClean="0"/>
              <a:t>0</a:t>
            </a:r>
            <a:r>
              <a:rPr lang="en-US" sz="2800" b="1" baseline="-25000" dirty="0" smtClean="0"/>
              <a:t>2</a:t>
            </a:r>
            <a:r>
              <a:rPr lang="en-US" sz="2800" dirty="0" smtClean="0"/>
              <a:t> + 2Fe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= 2Fe</a:t>
            </a:r>
            <a:r>
              <a:rPr lang="en-US" sz="2800" baseline="30000" dirty="0" smtClean="0"/>
              <a:t>+3</a:t>
            </a:r>
            <a:r>
              <a:rPr lang="en-US" sz="2800" b="1" dirty="0" smtClean="0"/>
              <a:t>Br</a:t>
            </a:r>
            <a:r>
              <a:rPr lang="en-US" sz="2800" b="1" baseline="30000" dirty="0" smtClean="0"/>
              <a:t>–</a:t>
            </a:r>
            <a:r>
              <a:rPr lang="en-US" sz="2800" b="1" baseline="-25000" dirty="0" smtClean="0"/>
              <a:t>3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37410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Железо окисляется сильными окислителями (</a:t>
            </a:r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ru-RU" sz="2400" baseline="-25000" dirty="0" smtClean="0"/>
              <a:t>(</a:t>
            </a:r>
            <a:r>
              <a:rPr lang="ru-RU" sz="2400" baseline="-25000" dirty="0" err="1" smtClean="0"/>
              <a:t>конц</a:t>
            </a:r>
            <a:r>
              <a:rPr lang="ru-RU" sz="2400" baseline="-25000" dirty="0" smtClean="0"/>
              <a:t>.)</a:t>
            </a:r>
            <a:r>
              <a:rPr lang="ru-RU" sz="2400" dirty="0" smtClean="0"/>
              <a:t> до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+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).</a:t>
            </a:r>
            <a:endParaRPr lang="en-US" sz="2400" baseline="300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8" grpId="0"/>
      <p:bldP spid="19" grpId="0"/>
      <p:bldP spid="2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07698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ym typeface="MS Reference 1"/>
              </a:rPr>
              <a:t> Fe</a:t>
            </a:r>
            <a:r>
              <a:rPr lang="en-US" sz="2800" baseline="30000" dirty="0" smtClean="0">
                <a:sym typeface="MS Reference 1"/>
              </a:rPr>
              <a:t>3+</a:t>
            </a:r>
            <a:r>
              <a:rPr lang="en-US" sz="2800" dirty="0" smtClean="0">
                <a:sym typeface="MS Reference 1"/>
              </a:rPr>
              <a:t> + 3Br</a:t>
            </a:r>
            <a:r>
              <a:rPr lang="en-US" sz="2800" baseline="30000" dirty="0" smtClean="0">
                <a:sym typeface="MS Reference 1"/>
              </a:rPr>
              <a:t>–</a:t>
            </a:r>
          </a:p>
          <a:p>
            <a:r>
              <a:rPr lang="en-US" sz="2800" baseline="30000" dirty="0" smtClean="0">
                <a:sym typeface="MS Reference 1"/>
              </a:rPr>
              <a:t>                </a:t>
            </a:r>
            <a:r>
              <a:rPr lang="en-US" sz="2800" dirty="0" smtClean="0">
                <a:sym typeface="MS Reference 1"/>
              </a:rPr>
              <a:t>H</a:t>
            </a:r>
            <a:r>
              <a:rPr lang="en-US" sz="2800" baseline="-25000" dirty="0" smtClean="0">
                <a:sym typeface="MS Reference 1"/>
              </a:rPr>
              <a:t>2</a:t>
            </a:r>
            <a:r>
              <a:rPr lang="en-US" sz="2800" dirty="0" smtClean="0">
                <a:sym typeface="MS Reference 1"/>
              </a:rPr>
              <a:t>O</a:t>
            </a:r>
            <a:endParaRPr lang="ru-RU" sz="2800" baseline="30000" dirty="0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95288" y="2373313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14425" y="2301875"/>
            <a:ext cx="5438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:  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 + 3ē = Fe</a:t>
            </a:r>
            <a:r>
              <a:rPr lang="en-US" altLang="ru-RU" sz="2800" baseline="30000" dirty="0" smtClean="0"/>
              <a:t>0</a:t>
            </a:r>
            <a:endParaRPr lang="ru-RU" altLang="ru-RU" sz="28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14424" y="2806700"/>
            <a:ext cx="5133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 2H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 + 2ē = H</a:t>
            </a:r>
            <a:r>
              <a:rPr lang="en-US" altLang="ru-RU" sz="2800" baseline="30000" dirty="0" smtClean="0"/>
              <a:t>0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+ 2OH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395288" y="374332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/>
              <a:t>-</a:t>
            </a:r>
            <a:r>
              <a:rPr lang="en-US" altLang="ru-RU" sz="2800"/>
              <a:t>A</a:t>
            </a:r>
            <a:endParaRPr lang="ru-RU" altLang="ru-RU" sz="280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4425" y="4102100"/>
            <a:ext cx="1439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Br</a:t>
            </a:r>
            <a:r>
              <a:rPr lang="en-US" altLang="ru-RU" sz="2800" baseline="30000" dirty="0" smtClean="0"/>
              <a:t>-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46624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114425" y="359886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Анод = графит – инертный!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362200" y="4102100"/>
            <a:ext cx="424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2Br</a:t>
            </a:r>
            <a:r>
              <a:rPr lang="en-US" altLang="ru-RU" sz="2800" baseline="30000" dirty="0" smtClean="0"/>
              <a:t>- </a:t>
            </a:r>
            <a:r>
              <a:rPr lang="en-US" altLang="ru-RU" sz="2800" dirty="0" smtClean="0"/>
              <a:t>– 2ē = Br</a:t>
            </a:r>
            <a:r>
              <a:rPr lang="en-US" altLang="ru-RU" sz="2800" baseline="30000" dirty="0" smtClean="0"/>
              <a:t>0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555875" y="4662488"/>
            <a:ext cx="475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/>
              <a:t>не окисляется</a:t>
            </a:r>
            <a:endParaRPr lang="en-US" alt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673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4) </a:t>
            </a:r>
            <a:r>
              <a:rPr lang="en-US" sz="2800" dirty="0" smtClean="0"/>
              <a:t>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ru-RU" sz="2800" dirty="0" smtClean="0"/>
              <a:t>                       ?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38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электролиз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667000" y="762000"/>
            <a:ext cx="1676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" y="319088"/>
            <a:ext cx="825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отдельности составляем  уравнения баланса для реакции 1) восстановления металла и окисления бромид-ионов и  для</a:t>
            </a:r>
          </a:p>
          <a:p>
            <a:r>
              <a:rPr lang="ru-RU" sz="2400" dirty="0" smtClean="0"/>
              <a:t>2) восстановления воды и окисления бромид-ионов.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289" y="2439770"/>
            <a:ext cx="3490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Fe</a:t>
            </a:r>
            <a:r>
              <a:rPr lang="en-US" altLang="ru-RU" sz="2800" baseline="30000" dirty="0" smtClean="0"/>
              <a:t>3+</a:t>
            </a:r>
            <a:r>
              <a:rPr lang="en-US" altLang="ru-RU" sz="2800" dirty="0" smtClean="0"/>
              <a:t> + 3ē = Fe</a:t>
            </a:r>
            <a:r>
              <a:rPr lang="en-US" altLang="ru-RU" sz="2800" baseline="30000" dirty="0" smtClean="0"/>
              <a:t>0</a:t>
            </a:r>
            <a:endParaRPr lang="ru-RU" altLang="ru-RU" sz="28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81000" y="2909888"/>
            <a:ext cx="4752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2Br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– </a:t>
            </a:r>
            <a:r>
              <a:rPr lang="en-US" altLang="ru-RU" sz="2800" dirty="0" smtClean="0"/>
              <a:t>2ē </a:t>
            </a:r>
            <a:r>
              <a:rPr lang="en-US" altLang="ru-RU" sz="2800" dirty="0"/>
              <a:t>→ </a:t>
            </a:r>
            <a:r>
              <a:rPr lang="en-US" altLang="ru-RU" sz="2800" dirty="0" smtClean="0"/>
              <a:t>Br</a:t>
            </a:r>
            <a:r>
              <a:rPr lang="en-US" altLang="ru-RU" sz="2800" baseline="-25000" dirty="0" smtClean="0"/>
              <a:t>2</a:t>
            </a:r>
            <a:r>
              <a:rPr lang="en-US" altLang="ru-RU" sz="2800" baseline="30000" dirty="0" smtClean="0"/>
              <a:t>0</a:t>
            </a:r>
            <a:endParaRPr lang="en-US" alt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6464" y="2439770"/>
            <a:ext cx="0" cy="989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191000" y="2435701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·2</a:t>
            </a:r>
            <a:endParaRPr lang="ru-RU" altLang="ru-RU" sz="28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1000" y="2819400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</a:t>
            </a:r>
            <a:r>
              <a:rPr lang="ru-RU" altLang="ru-RU" sz="2800" dirty="0" smtClean="0"/>
              <a:t>3</a:t>
            </a:r>
            <a:endParaRPr lang="ru-RU" alt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3429000"/>
            <a:ext cx="655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581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+ 6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+ 6Br</a:t>
            </a:r>
            <a:r>
              <a:rPr lang="en-US" altLang="ru-RU" sz="2800" baseline="30000" dirty="0" smtClean="0"/>
              <a:t>–</a:t>
            </a:r>
            <a:r>
              <a:rPr lang="en-US" sz="2800" dirty="0" smtClean="0"/>
              <a:t> –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= 2Fe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+ 3Br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endParaRPr lang="ru-RU" sz="28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4201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2Fe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(1)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5289" y="1824335"/>
            <a:ext cx="608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восстановления металла</a:t>
            </a:r>
            <a:endParaRPr lang="ru-RU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Степень окисления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7" y="457200"/>
            <a:ext cx="8058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2" y="1368425"/>
            <a:ext cx="8029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36800"/>
            <a:ext cx="7991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7753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1009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пособии «Тренировочная тетрадь по общей химии» для освоения материала </a:t>
            </a:r>
            <a:r>
              <a:rPr lang="ru-RU" sz="2400" dirty="0" err="1" smtClean="0"/>
              <a:t>приводедено</a:t>
            </a:r>
            <a:r>
              <a:rPr lang="ru-RU" sz="2400" dirty="0" smtClean="0"/>
              <a:t>  8 заданий, включающих формулы 68 соединений.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7" y="59531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16464" y="2137669"/>
            <a:ext cx="0" cy="989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191000" y="2045595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·3</a:t>
            </a:r>
            <a:endParaRPr lang="ru-RU" altLang="ru-RU" sz="28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191000" y="2517299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·1</a:t>
            </a:r>
            <a:endParaRPr lang="ru-RU" alt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2Fe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(1)</a:t>
            </a:r>
            <a:endParaRPr lang="ru-RU" sz="2800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0467" y="2052045"/>
            <a:ext cx="3593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2H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 + 2ē = H</a:t>
            </a:r>
            <a:r>
              <a:rPr lang="en-US" altLang="ru-RU" sz="2800" baseline="30000" dirty="0" smtClean="0"/>
              <a:t>0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 + 2OH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8600" y="2590800"/>
            <a:ext cx="36797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6Br</a:t>
            </a:r>
            <a:r>
              <a:rPr lang="en-US" altLang="ru-RU" sz="2800" baseline="30000" dirty="0" smtClean="0"/>
              <a:t>–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– </a:t>
            </a:r>
            <a:r>
              <a:rPr lang="en-US" altLang="ru-RU" sz="2800" dirty="0" smtClean="0"/>
              <a:t>6ē </a:t>
            </a:r>
            <a:r>
              <a:rPr lang="en-US" altLang="ru-RU" sz="2800" dirty="0"/>
              <a:t>→ </a:t>
            </a:r>
            <a:r>
              <a:rPr lang="en-US" altLang="ru-RU" sz="2800" dirty="0" smtClean="0"/>
              <a:t>3Br</a:t>
            </a:r>
            <a:r>
              <a:rPr lang="en-US" altLang="ru-RU" sz="2800" baseline="-25000" dirty="0" smtClean="0"/>
              <a:t>2</a:t>
            </a:r>
            <a:r>
              <a:rPr lang="en-US" altLang="ru-RU" sz="2800" baseline="30000" dirty="0" smtClean="0"/>
              <a:t>0</a:t>
            </a:r>
            <a:endParaRPr lang="en-US" alt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0467" y="3126899"/>
            <a:ext cx="500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3352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+ 6Br</a:t>
            </a:r>
            <a:r>
              <a:rPr lang="en-US" altLang="ru-RU" sz="2800" baseline="30000" dirty="0" smtClean="0"/>
              <a:t>–</a:t>
            </a:r>
            <a:r>
              <a:rPr lang="en-US" sz="2800" dirty="0" smtClean="0"/>
              <a:t> – 6</a:t>
            </a:r>
            <a:r>
              <a:rPr lang="en-US" altLang="ru-RU" sz="2800" dirty="0" smtClean="0"/>
              <a:t>ē</a:t>
            </a:r>
            <a:r>
              <a:rPr lang="en-US" sz="2800" dirty="0" smtClean="0"/>
              <a:t> = 3H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+ 6OH</a:t>
            </a:r>
            <a:r>
              <a:rPr lang="en-US" sz="2800" baseline="30000" dirty="0" smtClean="0"/>
              <a:t>– </a:t>
            </a:r>
            <a:r>
              <a:rPr lang="en-US" sz="2800" dirty="0" smtClean="0"/>
              <a:t>+ 3Br</a:t>
            </a:r>
            <a:r>
              <a:rPr lang="en-US" sz="2800" baseline="30000" dirty="0" smtClean="0"/>
              <a:t>0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3896380"/>
            <a:ext cx="796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+ 2Fe(OH)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(2)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3671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восстановления воды</a:t>
            </a:r>
            <a:endParaRPr lang="ru-RU" sz="2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FBF3-143E-4E76-8A6F-35D4114C5CD2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20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114425" y="7177088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38049" y="121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2Fe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(1)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76400"/>
            <a:ext cx="796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3H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+ 2Fe(OH)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(2)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9855" y="6959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Складываем уравнения (1) и (2):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438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ru-RU" sz="2800" dirty="0" smtClean="0"/>
              <a:t>+ 2</a:t>
            </a:r>
            <a:r>
              <a:rPr lang="en-US" sz="2800" dirty="0" smtClean="0"/>
              <a:t>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= 2Fe + 3Br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+ 3H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+ 2Fe(OH)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+ 3Br</a:t>
            </a:r>
            <a:r>
              <a:rPr lang="en-US" sz="2800" baseline="-25000" dirty="0" smtClean="0"/>
              <a:t>2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048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4FeBr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+ 6H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= 2Fe + 6Br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+ 3H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+ 2Fe(OH)</a:t>
            </a:r>
            <a:r>
              <a:rPr lang="en-US" sz="2800" baseline="-25000" dirty="0" smtClean="0"/>
              <a:t>3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9151" y="2362200"/>
            <a:ext cx="8391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Электролиз солей карбоновых кислот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0390" y="685800"/>
            <a:ext cx="63116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COONa  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</a:t>
            </a:r>
            <a:r>
              <a:rPr lang="en-US" altLang="ru-RU" sz="2800" baseline="30000" dirty="0" smtClean="0">
                <a:sym typeface="MS Reference 1"/>
              </a:rPr>
              <a:t>-</a:t>
            </a:r>
            <a:r>
              <a:rPr lang="en-US" altLang="ru-RU" sz="2800" dirty="0" smtClean="0">
                <a:sym typeface="MS Reference 1"/>
              </a:rPr>
              <a:t> + Na</a:t>
            </a:r>
            <a:r>
              <a:rPr lang="en-US" altLang="ru-RU" sz="2800" baseline="30000" dirty="0" smtClean="0">
                <a:sym typeface="MS Reference 1"/>
              </a:rPr>
              <a:t>+</a:t>
            </a:r>
            <a:endParaRPr lang="en-US" altLang="ru-RU" sz="2800" baseline="-25000" dirty="0" smtClean="0">
              <a:sym typeface="Wingdings 3" pitchFamily="18" charset="2"/>
            </a:endParaRPr>
          </a:p>
          <a:p>
            <a:r>
              <a:rPr lang="en-US" altLang="ru-RU" sz="2800" dirty="0" smtClean="0">
                <a:sym typeface="Wingdings 3" pitchFamily="18" charset="2"/>
              </a:rPr>
              <a:t>                         H</a:t>
            </a:r>
            <a:r>
              <a:rPr lang="en-US" altLang="ru-RU" sz="2800" baseline="-25000" dirty="0" smtClean="0">
                <a:sym typeface="Wingdings 3" pitchFamily="18" charset="2"/>
              </a:rPr>
              <a:t>2</a:t>
            </a:r>
            <a:r>
              <a:rPr lang="en-US" altLang="ru-RU" sz="2800" dirty="0" smtClean="0">
                <a:sym typeface="Wingdings 3" pitchFamily="18" charset="2"/>
              </a:rPr>
              <a:t>O</a:t>
            </a:r>
            <a:endParaRPr lang="en-US" altLang="ru-RU" sz="2800" dirty="0">
              <a:sym typeface="Wingdings 3" pitchFamily="18" charset="2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95288" y="13668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4425" y="1295400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Na</a:t>
            </a:r>
            <a:r>
              <a:rPr lang="en-US" altLang="ru-RU" sz="2800" baseline="30000" dirty="0" smtClean="0"/>
              <a:t>+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14425" y="1676400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55875" y="1676400"/>
            <a:ext cx="3616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</a:t>
            </a:r>
            <a:r>
              <a:rPr lang="en-US" altLang="ru-RU" sz="2800" dirty="0" smtClean="0"/>
              <a:t>+ 2ē 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 H</a:t>
            </a:r>
            <a:r>
              <a:rPr lang="en-US" altLang="ru-RU" sz="2800" baseline="-25000" dirty="0" smtClean="0"/>
              <a:t>2</a:t>
            </a:r>
            <a:r>
              <a:rPr lang="en-US" altLang="ru-RU" sz="2800" baseline="30000" dirty="0" smtClean="0"/>
              <a:t>0 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+ </a:t>
            </a:r>
            <a:r>
              <a:rPr lang="en-US" altLang="ru-RU" sz="2800" dirty="0" smtClean="0"/>
              <a:t>2OH</a:t>
            </a:r>
            <a:r>
              <a:rPr lang="en-US" altLang="ru-RU" sz="2800" baseline="30000" dirty="0" smtClean="0"/>
              <a:t>-</a:t>
            </a:r>
            <a:endParaRPr lang="en-US" altLang="ru-RU" sz="2800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Электролиз солей карбоновых кислот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0390" y="685800"/>
            <a:ext cx="63116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COONa  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</a:t>
            </a:r>
            <a:r>
              <a:rPr lang="en-US" altLang="ru-RU" sz="2800" baseline="30000" dirty="0" smtClean="0">
                <a:sym typeface="MS Reference 1"/>
              </a:rPr>
              <a:t>-</a:t>
            </a:r>
            <a:r>
              <a:rPr lang="en-US" altLang="ru-RU" sz="2800" dirty="0" smtClean="0">
                <a:sym typeface="MS Reference 1"/>
              </a:rPr>
              <a:t> + Na</a:t>
            </a:r>
            <a:r>
              <a:rPr lang="en-US" altLang="ru-RU" sz="2800" baseline="30000" dirty="0" smtClean="0">
                <a:sym typeface="MS Reference 1"/>
              </a:rPr>
              <a:t>+</a:t>
            </a:r>
            <a:endParaRPr lang="en-US" altLang="ru-RU" sz="2800" baseline="-25000" dirty="0" smtClean="0">
              <a:sym typeface="Wingdings 3" pitchFamily="18" charset="2"/>
            </a:endParaRPr>
          </a:p>
          <a:p>
            <a:r>
              <a:rPr lang="en-US" altLang="ru-RU" sz="2800" dirty="0" smtClean="0">
                <a:sym typeface="Wingdings 3" pitchFamily="18" charset="2"/>
              </a:rPr>
              <a:t>                         H</a:t>
            </a:r>
            <a:r>
              <a:rPr lang="en-US" altLang="ru-RU" sz="2800" baseline="-25000" dirty="0" smtClean="0">
                <a:sym typeface="Wingdings 3" pitchFamily="18" charset="2"/>
              </a:rPr>
              <a:t>2</a:t>
            </a:r>
            <a:r>
              <a:rPr lang="en-US" altLang="ru-RU" sz="2800" dirty="0" smtClean="0">
                <a:sym typeface="Wingdings 3" pitchFamily="18" charset="2"/>
              </a:rPr>
              <a:t>O</a:t>
            </a:r>
            <a:endParaRPr lang="en-US" altLang="ru-RU" sz="2800" dirty="0">
              <a:sym typeface="Wingdings 3" pitchFamily="18" charset="2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95288" y="13668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4425" y="1295400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Na</a:t>
            </a:r>
            <a:r>
              <a:rPr lang="en-US" altLang="ru-RU" sz="2800" baseline="30000" dirty="0" smtClean="0"/>
              <a:t>+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5288" y="2278062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</a:t>
            </a:r>
            <a:r>
              <a:rPr lang="en-US" altLang="ru-RU" sz="2800" dirty="0"/>
              <a:t>A</a:t>
            </a:r>
            <a:endParaRPr lang="ru-RU" altLang="ru-RU" sz="28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14425" y="2636837"/>
            <a:ext cx="7267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COOO</a:t>
            </a:r>
            <a:r>
              <a:rPr lang="en-US" altLang="ru-RU" sz="2800" baseline="30000" dirty="0" smtClean="0"/>
              <a:t>- </a:t>
            </a:r>
            <a:r>
              <a:rPr lang="en-US" altLang="ru-RU" sz="2800" dirty="0"/>
              <a:t>- </a:t>
            </a:r>
            <a:r>
              <a:rPr lang="en-US" altLang="ru-RU" sz="2800" dirty="0" smtClean="0"/>
              <a:t>ē = 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</a:t>
            </a:r>
            <a:r>
              <a:rPr lang="en-US" altLang="ru-RU" sz="3200" baseline="3000" dirty="0" smtClean="0"/>
              <a:t>·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свободный радикал, неустойчив</a:t>
            </a:r>
            <a:endParaRPr lang="ru-RU" altLang="ru-RU" sz="28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14425" y="1676400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14425" y="2133600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Анод = графит – инертный!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55875" y="1676400"/>
            <a:ext cx="3616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</a:t>
            </a:r>
            <a:r>
              <a:rPr lang="en-US" altLang="ru-RU" sz="2800" dirty="0" smtClean="0"/>
              <a:t>+ 2ē 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 H</a:t>
            </a:r>
            <a:r>
              <a:rPr lang="en-US" altLang="ru-RU" sz="2800" baseline="-25000" dirty="0" smtClean="0"/>
              <a:t>2</a:t>
            </a:r>
            <a:r>
              <a:rPr lang="en-US" altLang="ru-RU" sz="2800" baseline="30000" dirty="0" smtClean="0"/>
              <a:t>0 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+ </a:t>
            </a:r>
            <a:r>
              <a:rPr lang="en-US" altLang="ru-RU" sz="2800" dirty="0" smtClean="0"/>
              <a:t>2OH</a:t>
            </a:r>
            <a:r>
              <a:rPr lang="en-US" altLang="ru-RU" sz="2800" baseline="30000" dirty="0" smtClean="0"/>
              <a:t>-</a:t>
            </a:r>
            <a:endParaRPr lang="en-US" altLang="ru-RU" sz="28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43000" y="3570982"/>
            <a:ext cx="7267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</a:t>
            </a:r>
            <a:r>
              <a:rPr lang="en-US" altLang="ru-RU" sz="3200" baseline="3000" dirty="0" smtClean="0"/>
              <a:t>·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=</a:t>
            </a:r>
            <a:r>
              <a:rPr lang="en-US" altLang="ru-RU" sz="3200" dirty="0" smtClean="0"/>
              <a:t> CO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 + C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H</a:t>
            </a:r>
            <a:r>
              <a:rPr lang="en-US" altLang="ru-RU" sz="3200" baseline="-25000" dirty="0" smtClean="0"/>
              <a:t>5</a:t>
            </a:r>
            <a:r>
              <a:rPr lang="en-US" altLang="ru-RU" sz="3200" dirty="0" smtClean="0"/>
              <a:t>·</a:t>
            </a:r>
            <a:r>
              <a:rPr lang="ru-RU" altLang="ru-RU" sz="3200" baseline="30000" dirty="0" smtClean="0"/>
              <a:t>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свободный радикал, неустойчив</a:t>
            </a:r>
            <a:endParaRPr lang="ru-RU" altLang="ru-RU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95400" y="4561582"/>
            <a:ext cx="7267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·</a:t>
            </a:r>
            <a:r>
              <a:rPr lang="en-US" altLang="ru-RU" sz="3200" dirty="0" smtClean="0"/>
              <a:t> + C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H</a:t>
            </a:r>
            <a:r>
              <a:rPr lang="en-US" altLang="ru-RU" sz="3200" baseline="-25000" dirty="0" smtClean="0"/>
              <a:t>5</a:t>
            </a:r>
            <a:r>
              <a:rPr lang="en-US" altLang="ru-RU" sz="3200" dirty="0" smtClean="0"/>
              <a:t>·</a:t>
            </a:r>
            <a:r>
              <a:rPr lang="ru-RU" altLang="ru-RU" sz="3200" baseline="30000" dirty="0" smtClean="0"/>
              <a:t> </a:t>
            </a:r>
            <a:r>
              <a:rPr lang="en-US" altLang="ru-RU" sz="3200" baseline="30000" dirty="0" smtClean="0"/>
              <a:t> </a:t>
            </a:r>
            <a:r>
              <a:rPr lang="en-US" altLang="ru-RU" sz="3200" dirty="0" smtClean="0"/>
              <a:t>=</a:t>
            </a:r>
            <a:r>
              <a:rPr lang="ru-RU" altLang="ru-RU" sz="3200" baseline="3000" dirty="0" smtClean="0"/>
              <a:t> 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3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–CH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3</a:t>
            </a:r>
            <a:endParaRPr lang="ru-RU" altLang="ru-RU" sz="2800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Электролиз солей карбоновых кислот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0390" y="685800"/>
            <a:ext cx="63116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COONa  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</a:t>
            </a:r>
            <a:r>
              <a:rPr lang="en-US" altLang="ru-RU" sz="2800" baseline="30000" dirty="0" smtClean="0">
                <a:sym typeface="MS Reference 1"/>
              </a:rPr>
              <a:t>-</a:t>
            </a:r>
            <a:r>
              <a:rPr lang="en-US" altLang="ru-RU" sz="2800" dirty="0" smtClean="0">
                <a:sym typeface="MS Reference 1"/>
              </a:rPr>
              <a:t> + Na</a:t>
            </a:r>
            <a:r>
              <a:rPr lang="en-US" altLang="ru-RU" sz="2800" baseline="30000" dirty="0" smtClean="0">
                <a:sym typeface="MS Reference 1"/>
              </a:rPr>
              <a:t>+</a:t>
            </a:r>
            <a:endParaRPr lang="en-US" altLang="ru-RU" sz="2800" baseline="-25000" dirty="0" smtClean="0">
              <a:sym typeface="Wingdings 3" pitchFamily="18" charset="2"/>
            </a:endParaRPr>
          </a:p>
          <a:p>
            <a:r>
              <a:rPr lang="en-US" altLang="ru-RU" sz="2800" dirty="0" smtClean="0">
                <a:sym typeface="Wingdings 3" pitchFamily="18" charset="2"/>
              </a:rPr>
              <a:t>                         H</a:t>
            </a:r>
            <a:r>
              <a:rPr lang="en-US" altLang="ru-RU" sz="2800" baseline="-25000" dirty="0" smtClean="0">
                <a:sym typeface="Wingdings 3" pitchFamily="18" charset="2"/>
              </a:rPr>
              <a:t>2</a:t>
            </a:r>
            <a:r>
              <a:rPr lang="en-US" altLang="ru-RU" sz="2800" dirty="0" smtClean="0">
                <a:sym typeface="Wingdings 3" pitchFamily="18" charset="2"/>
              </a:rPr>
              <a:t>O</a:t>
            </a:r>
            <a:endParaRPr lang="en-US" altLang="ru-RU" sz="2800" dirty="0">
              <a:sym typeface="Wingdings 3" pitchFamily="18" charset="2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95288" y="13668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-К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4425" y="1295400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Na</a:t>
            </a:r>
            <a:r>
              <a:rPr lang="en-US" altLang="ru-RU" sz="2800" baseline="30000" dirty="0" smtClean="0"/>
              <a:t>+</a:t>
            </a:r>
            <a:r>
              <a:rPr lang="en-US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5288" y="2278062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dirty="0"/>
              <a:t>-</a:t>
            </a:r>
            <a:r>
              <a:rPr lang="en-US" altLang="ru-RU" sz="2800" dirty="0"/>
              <a:t>A</a:t>
            </a:r>
            <a:endParaRPr lang="ru-RU" altLang="ru-RU" sz="28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14425" y="2636837"/>
            <a:ext cx="7267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COOO</a:t>
            </a:r>
            <a:r>
              <a:rPr lang="en-US" altLang="ru-RU" sz="2800" baseline="30000" dirty="0" smtClean="0"/>
              <a:t>- </a:t>
            </a:r>
            <a:r>
              <a:rPr lang="en-US" altLang="ru-RU" sz="2800" dirty="0"/>
              <a:t>- </a:t>
            </a:r>
            <a:r>
              <a:rPr lang="en-US" altLang="ru-RU" sz="2800" dirty="0" smtClean="0"/>
              <a:t>ē = 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</a:t>
            </a:r>
            <a:r>
              <a:rPr lang="en-US" altLang="ru-RU" sz="3200" baseline="3000" dirty="0" smtClean="0"/>
              <a:t>·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свободный радикал, неустойчив</a:t>
            </a:r>
            <a:endParaRPr lang="ru-RU" altLang="ru-RU" sz="28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14425" y="1676400"/>
            <a:ext cx="1225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O:</a:t>
            </a:r>
            <a:endParaRPr lang="ru-RU" altLang="ru-RU" sz="2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14425" y="2133600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/>
              <a:t>Анод = графит – инертный!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55875" y="1676400"/>
            <a:ext cx="3616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/>
              <a:t>2H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O </a:t>
            </a:r>
            <a:r>
              <a:rPr lang="en-US" altLang="ru-RU" sz="2800" dirty="0" smtClean="0"/>
              <a:t>+ 2ē </a:t>
            </a:r>
            <a:r>
              <a:rPr lang="ru-RU" altLang="ru-RU" sz="2800" dirty="0" smtClean="0"/>
              <a:t>=</a:t>
            </a:r>
            <a:r>
              <a:rPr lang="en-US" altLang="ru-RU" sz="2800" dirty="0" smtClean="0"/>
              <a:t> H</a:t>
            </a:r>
            <a:r>
              <a:rPr lang="en-US" altLang="ru-RU" sz="2800" baseline="-25000" dirty="0" smtClean="0"/>
              <a:t>2</a:t>
            </a:r>
            <a:r>
              <a:rPr lang="en-US" altLang="ru-RU" sz="2800" baseline="30000" dirty="0" smtClean="0"/>
              <a:t>0 </a:t>
            </a:r>
            <a:r>
              <a:rPr lang="en-US" altLang="ru-RU" sz="2800" dirty="0" smtClean="0"/>
              <a:t> </a:t>
            </a:r>
            <a:r>
              <a:rPr lang="en-US" altLang="ru-RU" sz="2800" dirty="0"/>
              <a:t>+ </a:t>
            </a:r>
            <a:r>
              <a:rPr lang="en-US" altLang="ru-RU" sz="2800" dirty="0" smtClean="0"/>
              <a:t>2OH</a:t>
            </a:r>
            <a:r>
              <a:rPr lang="en-US" altLang="ru-RU" sz="2800" baseline="30000" dirty="0" smtClean="0"/>
              <a:t>-</a:t>
            </a:r>
            <a:endParaRPr lang="en-US" altLang="ru-RU" sz="28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43000" y="3570982"/>
            <a:ext cx="72675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COO</a:t>
            </a:r>
            <a:r>
              <a:rPr lang="en-US" altLang="ru-RU" sz="3200" baseline="3000" dirty="0" smtClean="0"/>
              <a:t>·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=</a:t>
            </a:r>
            <a:r>
              <a:rPr lang="en-US" altLang="ru-RU" sz="3200" dirty="0" smtClean="0"/>
              <a:t> CO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 + C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H</a:t>
            </a:r>
            <a:r>
              <a:rPr lang="en-US" altLang="ru-RU" sz="3200" baseline="-25000" dirty="0" smtClean="0"/>
              <a:t>5</a:t>
            </a:r>
            <a:r>
              <a:rPr lang="en-US" altLang="ru-RU" sz="3200" dirty="0" smtClean="0"/>
              <a:t>·</a:t>
            </a:r>
            <a:r>
              <a:rPr lang="ru-RU" altLang="ru-RU" sz="3200" baseline="30000" dirty="0" smtClean="0"/>
              <a:t> </a:t>
            </a:r>
            <a:r>
              <a:rPr lang="ru-RU" altLang="ru-RU" sz="3200" baseline="3000" dirty="0" smtClean="0"/>
              <a:t> </a:t>
            </a:r>
            <a:r>
              <a:rPr lang="ru-RU" altLang="ru-RU" sz="3200" dirty="0" smtClean="0"/>
              <a:t>свободный радикал, неустойчив</a:t>
            </a:r>
            <a:endParaRPr lang="ru-RU" altLang="ru-RU" sz="28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95400" y="4561582"/>
            <a:ext cx="7267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3</a:t>
            </a:r>
            <a:r>
              <a:rPr lang="en-US" altLang="ru-RU" sz="2800" dirty="0" smtClean="0"/>
              <a:t>CH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·</a:t>
            </a:r>
            <a:r>
              <a:rPr lang="en-US" altLang="ru-RU" sz="3200" dirty="0" smtClean="0"/>
              <a:t> + C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H</a:t>
            </a:r>
            <a:r>
              <a:rPr lang="en-US" altLang="ru-RU" sz="3200" baseline="-25000" dirty="0" smtClean="0"/>
              <a:t>5</a:t>
            </a:r>
            <a:r>
              <a:rPr lang="en-US" altLang="ru-RU" sz="3200" dirty="0" smtClean="0"/>
              <a:t>·</a:t>
            </a:r>
            <a:r>
              <a:rPr lang="ru-RU" altLang="ru-RU" sz="3200" baseline="30000" dirty="0" smtClean="0"/>
              <a:t> </a:t>
            </a:r>
            <a:r>
              <a:rPr lang="en-US" altLang="ru-RU" sz="3200" baseline="30000" dirty="0" smtClean="0"/>
              <a:t> </a:t>
            </a:r>
            <a:r>
              <a:rPr lang="en-US" altLang="ru-RU" sz="3200" dirty="0" smtClean="0"/>
              <a:t>=</a:t>
            </a:r>
            <a:r>
              <a:rPr lang="ru-RU" altLang="ru-RU" sz="3200" baseline="3000" dirty="0" smtClean="0"/>
              <a:t> 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3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–CH</a:t>
            </a:r>
            <a:r>
              <a:rPr lang="en-US" altLang="ru-RU" sz="3200" baseline="-25000" dirty="0" smtClean="0"/>
              <a:t>2</a:t>
            </a:r>
            <a:r>
              <a:rPr lang="en-US" altLang="ru-RU" sz="3200" dirty="0" smtClean="0"/>
              <a:t>CH</a:t>
            </a:r>
            <a:r>
              <a:rPr lang="en-US" altLang="ru-RU" sz="3200" baseline="-25000" dirty="0" smtClean="0"/>
              <a:t>3</a:t>
            </a:r>
            <a:endParaRPr lang="ru-RU" altLang="ru-RU" sz="2800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3990" y="5294293"/>
            <a:ext cx="85214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2800" dirty="0" smtClean="0">
                <a:sym typeface="MS Reference 1"/>
              </a:rPr>
              <a:t>2CH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COONa + 2H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O = </a:t>
            </a:r>
          </a:p>
          <a:p>
            <a:r>
              <a:rPr lang="en-US" altLang="ru-RU" sz="2800" dirty="0">
                <a:sym typeface="MS Reference 1"/>
              </a:rPr>
              <a:t> </a:t>
            </a:r>
            <a:r>
              <a:rPr lang="en-US" altLang="ru-RU" sz="2800" dirty="0" smtClean="0">
                <a:sym typeface="MS Reference 1"/>
              </a:rPr>
              <a:t>           = 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 + 2NaOH + 2CO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 + 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-CH</a:t>
            </a:r>
            <a:r>
              <a:rPr lang="en-US" altLang="ru-RU" sz="2800" baseline="-25000" dirty="0" smtClean="0">
                <a:sym typeface="MS Reference 1"/>
              </a:rPr>
              <a:t>2</a:t>
            </a:r>
            <a:r>
              <a:rPr lang="en-US" altLang="ru-RU" sz="2800" dirty="0" smtClean="0">
                <a:sym typeface="MS Reference 1"/>
              </a:rPr>
              <a:t>CH</a:t>
            </a:r>
            <a:r>
              <a:rPr lang="en-US" altLang="ru-RU" sz="2800" baseline="-25000" dirty="0" smtClean="0">
                <a:sym typeface="MS Reference 1"/>
              </a:rPr>
              <a:t>3</a:t>
            </a:r>
            <a:endParaRPr lang="en-US" altLang="ru-RU" sz="2800" dirty="0">
              <a:sym typeface="Wingdings 3" pitchFamily="18" charset="2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0C2E9-C53B-45FF-B5D3-8D6A08E6E217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altLang="ru-RU" sz="3600"/>
              <a:t>Применение электролиза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08063" y="765175"/>
            <a:ext cx="81359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accent2"/>
                </a:solidFill>
              </a:rPr>
              <a:t>Получение чистых металлов</a:t>
            </a:r>
            <a:r>
              <a:rPr lang="ru-RU" altLang="ru-RU" sz="2800"/>
              <a:t> </a:t>
            </a:r>
            <a:r>
              <a:rPr lang="ru-RU" altLang="ru-RU" sz="2400"/>
              <a:t>(рафинирование)</a:t>
            </a:r>
          </a:p>
          <a:p>
            <a:r>
              <a:rPr lang="ru-RU" altLang="ru-RU" sz="2400"/>
              <a:t> – </a:t>
            </a:r>
            <a:r>
              <a:rPr lang="en-US" altLang="ru-RU" sz="2400"/>
              <a:t>Zn, </a:t>
            </a:r>
            <a:r>
              <a:rPr lang="en-US" altLang="ru-RU" sz="2400">
                <a:hlinkClick r:id="rId2" action="ppaction://hlinkfile"/>
              </a:rPr>
              <a:t>Cu</a:t>
            </a:r>
            <a:r>
              <a:rPr lang="en-US" altLang="ru-RU" sz="2400"/>
              <a:t>, Cd,…</a:t>
            </a:r>
            <a:r>
              <a:rPr lang="ru-RU" altLang="ru-RU" sz="2400"/>
              <a:t> - электролиз с растворимым анодом.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0825" y="7651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</a:rPr>
              <a:t>1).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</a:rPr>
              <a:t>2).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0825" y="25654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</a:rPr>
              <a:t>3).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0825" y="32004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</a:rPr>
              <a:t>4).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50825" y="4137025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</a:rPr>
              <a:t>5).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0825" y="4908550"/>
            <a:ext cx="1081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…)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00113" y="1628775"/>
            <a:ext cx="8243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accent2"/>
                </a:solidFill>
              </a:rPr>
              <a:t>Выделение металлов из растворов</a:t>
            </a:r>
          </a:p>
          <a:p>
            <a:r>
              <a:rPr lang="ru-RU" altLang="ru-RU" sz="2800"/>
              <a:t> </a:t>
            </a:r>
            <a:r>
              <a:rPr lang="ru-RU" altLang="ru-RU" sz="2400"/>
              <a:t> </a:t>
            </a:r>
            <a:r>
              <a:rPr lang="en-US" altLang="ru-RU" sz="2400"/>
              <a:t>Ag, Cd, Au, … </a:t>
            </a:r>
            <a:endParaRPr lang="ru-RU" altLang="ru-RU" sz="2400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042988" y="2565400"/>
            <a:ext cx="7850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2"/>
                </a:solidFill>
              </a:rPr>
              <a:t>Нанесение гальванических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покрытий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27088" y="3200400"/>
            <a:ext cx="80660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</a:rPr>
              <a:t>Получение активных металлов</a:t>
            </a:r>
            <a:r>
              <a:rPr lang="ru-RU" altLang="ru-RU" sz="2800" dirty="0"/>
              <a:t> </a:t>
            </a:r>
            <a:br>
              <a:rPr lang="ru-RU" altLang="ru-RU" sz="2800" dirty="0"/>
            </a:br>
            <a:r>
              <a:rPr lang="ru-RU" altLang="ru-RU" sz="2400" dirty="0"/>
              <a:t>при электролизе расплавов </a:t>
            </a:r>
            <a:r>
              <a:rPr lang="ru-RU" altLang="ru-RU" sz="2400" dirty="0" smtClean="0"/>
              <a:t>(</a:t>
            </a:r>
            <a:r>
              <a:rPr lang="en-US" altLang="ru-RU" sz="2400" dirty="0" smtClean="0"/>
              <a:t>Na, K, </a:t>
            </a:r>
            <a:r>
              <a:rPr lang="en-US" altLang="ru-RU" sz="2400" dirty="0" err="1" smtClean="0"/>
              <a:t>Ca</a:t>
            </a:r>
            <a:r>
              <a:rPr lang="en-US" altLang="ru-RU" sz="2400" dirty="0" smtClean="0"/>
              <a:t>, Al, …)</a:t>
            </a:r>
            <a:endParaRPr lang="ru-RU" altLang="ru-RU" sz="2400" dirty="0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27088" y="4137025"/>
            <a:ext cx="77057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</a:rPr>
              <a:t>Получение различных веществ</a:t>
            </a:r>
            <a:r>
              <a:rPr lang="ru-RU" altLang="ru-RU" sz="2800" dirty="0"/>
              <a:t> </a:t>
            </a:r>
            <a:br>
              <a:rPr lang="ru-RU" altLang="ru-RU" sz="2800" dirty="0"/>
            </a:br>
            <a:r>
              <a:rPr lang="ru-RU" altLang="ru-RU" sz="2400" dirty="0"/>
              <a:t>(</a:t>
            </a:r>
            <a:r>
              <a:rPr lang="en-US" altLang="ru-RU" sz="2400" dirty="0"/>
              <a:t>Cl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, H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, </a:t>
            </a:r>
            <a:r>
              <a:rPr lang="en-US" altLang="ru-RU" sz="2400" dirty="0" err="1" smtClean="0"/>
              <a:t>NaOH</a:t>
            </a:r>
            <a:r>
              <a:rPr lang="en-US" altLang="ru-RU" sz="2400" dirty="0" smtClean="0"/>
              <a:t>, </a:t>
            </a:r>
            <a:r>
              <a:rPr lang="ru-RU" altLang="ru-RU" sz="2400" dirty="0" smtClean="0"/>
              <a:t>анилин</a:t>
            </a:r>
            <a:r>
              <a:rPr lang="ru-RU" altLang="ru-RU" sz="2400" dirty="0"/>
              <a:t>, …)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Электролиз</a:t>
            </a:r>
            <a:endParaRPr lang="ru-RU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 Коррозия </a:t>
            </a:r>
            <a:r>
              <a:rPr lang="ru-RU" dirty="0"/>
              <a:t>и способы защиты от коррозии.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9750" y="914400"/>
            <a:ext cx="7920038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процесс самопроизвольного разрушения металлов в результате взаимодействия с окружающей средой.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1188" y="304800"/>
            <a:ext cx="3159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 dirty="0">
                <a:solidFill>
                  <a:srgbClr val="FF3300"/>
                </a:solidFill>
              </a:rPr>
              <a:t>Коррозия –</a:t>
            </a:r>
            <a:r>
              <a:rPr lang="ru-RU" altLang="ru-RU" sz="40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048000" y="2657475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4057650" y="2514600"/>
            <a:ext cx="1008063" cy="579437"/>
            <a:chOff x="2654" y="2523"/>
            <a:chExt cx="635" cy="365"/>
          </a:xfrm>
        </p:grpSpPr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699" y="2523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200" b="1">
                  <a:solidFill>
                    <a:srgbClr val="0000CC"/>
                  </a:solidFill>
                </a:rPr>
                <a:t>Me</a:t>
              </a:r>
              <a:r>
                <a:rPr lang="en-US" altLang="ru-RU" sz="3200" b="1" baseline="30000">
                  <a:solidFill>
                    <a:srgbClr val="0000CC"/>
                  </a:solidFill>
                </a:rPr>
                <a:t>+</a:t>
              </a:r>
              <a:endParaRPr lang="ru-RU" altLang="ru-RU" sz="3200" b="1">
                <a:solidFill>
                  <a:srgbClr val="0000CC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654" y="2840"/>
              <a:ext cx="54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056063" y="3279775"/>
            <a:ext cx="2520950" cy="457200"/>
            <a:chOff x="2653" y="511"/>
            <a:chExt cx="1588" cy="288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2653" y="527"/>
              <a:ext cx="136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789" y="511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1">
                  <a:solidFill>
                    <a:srgbClr val="FF3300"/>
                  </a:solidFill>
                </a:rPr>
                <a:t>окислитель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23469" y="2987744"/>
            <a:ext cx="36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95400" y="4267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638800" y="4267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876800"/>
            <a:ext cx="365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Химическая коррозия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30750" y="4876800"/>
            <a:ext cx="365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Электрохимическая коррозия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58" y="5871971"/>
            <a:ext cx="1043942" cy="4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>
            <a:normAutofit/>
          </a:bodyPr>
          <a:lstStyle/>
          <a:p>
            <a:r>
              <a:rPr lang="ru-RU" altLang="ru-RU" sz="3600" b="1" dirty="0"/>
              <a:t>Химическая коррозия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0825" y="685800"/>
            <a:ext cx="86645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/>
              <a:t>Протекает в газовой фазе при повышенных</a:t>
            </a:r>
          </a:p>
          <a:p>
            <a:r>
              <a:rPr lang="ru-RU" altLang="ru-RU" sz="2800" dirty="0"/>
              <a:t> температурах (в отсутствии влаги) или в жидких</a:t>
            </a:r>
          </a:p>
          <a:p>
            <a:r>
              <a:rPr lang="ru-RU" altLang="ru-RU" sz="2800" dirty="0"/>
              <a:t> </a:t>
            </a:r>
            <a:r>
              <a:rPr lang="ru-RU" altLang="ru-RU" sz="3200" dirty="0" err="1"/>
              <a:t>неэлектролитах</a:t>
            </a:r>
            <a:r>
              <a:rPr lang="ru-RU" altLang="ru-RU" sz="2800" dirty="0"/>
              <a:t>.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50825" y="2120900"/>
            <a:ext cx="813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/>
              <a:t>Окислители: 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0825" y="2562704"/>
            <a:ext cx="741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/>
              <a:t>Газы </a:t>
            </a:r>
            <a:r>
              <a:rPr lang="en-US" altLang="ru-RU" sz="2800" b="1" dirty="0"/>
              <a:t>O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, SO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, Cl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, </a:t>
            </a:r>
            <a:r>
              <a:rPr lang="en-US" altLang="ru-RU" sz="2800" b="1" dirty="0" err="1"/>
              <a:t>HCl</a:t>
            </a:r>
            <a:r>
              <a:rPr lang="en-US" altLang="ru-RU" sz="2800" b="1" dirty="0"/>
              <a:t>, H</a:t>
            </a:r>
            <a:r>
              <a:rPr lang="en-US" altLang="ru-RU" sz="2800" b="1" baseline="-25000" dirty="0"/>
              <a:t>2</a:t>
            </a:r>
            <a:r>
              <a:rPr lang="en-US" altLang="ru-RU" sz="2800" b="1" dirty="0"/>
              <a:t>S</a:t>
            </a:r>
            <a:r>
              <a:rPr lang="ru-RU" altLang="ru-RU" sz="2800" b="1" dirty="0"/>
              <a:t> и т.п.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203575" y="1831975"/>
            <a:ext cx="10080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4213225" y="1524000"/>
            <a:ext cx="1008063" cy="579437"/>
            <a:chOff x="2654" y="2523"/>
            <a:chExt cx="635" cy="365"/>
          </a:xfrm>
        </p:grpSpPr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2699" y="2523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3200" b="1" dirty="0" smtClean="0">
                  <a:solidFill>
                    <a:srgbClr val="0000CC"/>
                  </a:solidFill>
                </a:rPr>
                <a:t>Fe</a:t>
              </a:r>
              <a:r>
                <a:rPr lang="en-US" altLang="ru-RU" sz="3200" b="1" baseline="30000" dirty="0" smtClean="0">
                  <a:solidFill>
                    <a:srgbClr val="0000CC"/>
                  </a:solidFill>
                </a:rPr>
                <a:t>3+</a:t>
              </a:r>
              <a:endParaRPr lang="ru-RU" altLang="ru-RU" sz="3200" b="1" dirty="0">
                <a:solidFill>
                  <a:srgbClr val="0000CC"/>
                </a:solidFill>
              </a:endParaRPr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2654" y="2840"/>
              <a:ext cx="544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4211639" y="2454276"/>
            <a:ext cx="3141663" cy="461963"/>
            <a:chOff x="2653" y="511"/>
            <a:chExt cx="1979" cy="291"/>
          </a:xfrm>
        </p:grpSpPr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2653" y="527"/>
              <a:ext cx="136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789" y="511"/>
              <a:ext cx="18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 dirty="0" err="1" smtClean="0">
                  <a:solidFill>
                    <a:srgbClr val="FF3300"/>
                  </a:solidFill>
                </a:rPr>
                <a:t>Cl</a:t>
              </a:r>
              <a:r>
                <a:rPr lang="ru-RU" altLang="ru-RU" sz="2400" b="1" baseline="-25000" dirty="0" smtClean="0">
                  <a:solidFill>
                    <a:srgbClr val="FF3300"/>
                  </a:solidFill>
                </a:rPr>
                <a:t>2</a:t>
              </a:r>
              <a:r>
                <a:rPr lang="ru-RU" altLang="ru-RU" sz="2400" b="1" dirty="0" smtClean="0">
                  <a:solidFill>
                    <a:srgbClr val="FF3300"/>
                  </a:solidFill>
                </a:rPr>
                <a:t> </a:t>
              </a:r>
              <a:r>
                <a:rPr lang="en-US" altLang="ru-RU" sz="2400" b="1" dirty="0" smtClean="0">
                  <a:solidFill>
                    <a:srgbClr val="FF3300"/>
                  </a:solidFill>
                </a:rPr>
                <a:t>- </a:t>
              </a:r>
              <a:r>
                <a:rPr lang="ru-RU" altLang="ru-RU" sz="2400" b="1" dirty="0" smtClean="0">
                  <a:solidFill>
                    <a:srgbClr val="FF3300"/>
                  </a:solidFill>
                </a:rPr>
                <a:t>окислитель</a:t>
              </a:r>
              <a:endParaRPr lang="ru-RU" altLang="ru-RU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Коррозия</a:t>
            </a:r>
            <a:endParaRPr lang="ru-RU" b="1" dirty="0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79044" y="2162244"/>
            <a:ext cx="36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824" y="533400"/>
            <a:ext cx="866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Пример 23: взаимодействие железа с хлором (коррозия железа в хлоре)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276600" y="0"/>
            <a:ext cx="176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Пример 23.</a:t>
            </a:r>
            <a:endParaRPr lang="ru-RU" sz="2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7304</Words>
  <Application>Microsoft Office PowerPoint</Application>
  <PresentationFormat>Экран (4:3)</PresentationFormat>
  <Paragraphs>1163</Paragraphs>
  <Slides>117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117</vt:i4>
      </vt:variant>
    </vt:vector>
  </HeadingPairs>
  <TitlesOfParts>
    <vt:vector size="120" baseType="lpstr">
      <vt:lpstr>Office Theme</vt:lpstr>
      <vt:lpstr>CS ChemDraw Drawing</vt:lpstr>
      <vt:lpstr>Формула</vt:lpstr>
      <vt:lpstr>Окислительно-восстановительные процессы в химии</vt:lpstr>
      <vt:lpstr>Презентация PowerPoint</vt:lpstr>
      <vt:lpstr>Презентация PowerPoint</vt:lpstr>
      <vt:lpstr>Определение степени окисления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Метод электронного баланса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Составление уравнений сложных окислительно-восстановительных реакций.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полуреакций (электронно-ионный метод)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Электролиз </vt:lpstr>
      <vt:lpstr>Электролиз. Общие понятия.</vt:lpstr>
      <vt:lpstr>Сущность электролиза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Электролиз солей карбоновых кислот</vt:lpstr>
      <vt:lpstr>Электролиз солей карбоновых кислот</vt:lpstr>
      <vt:lpstr>Электролиз солей карбоновых кислот</vt:lpstr>
      <vt:lpstr>Применение электролиза</vt:lpstr>
      <vt:lpstr>6. Коррозия и способы защиты от коррозии. </vt:lpstr>
      <vt:lpstr>Презентация PowerPoint</vt:lpstr>
      <vt:lpstr>Химическая коррозия</vt:lpstr>
      <vt:lpstr>Презентация PowerPoint</vt:lpstr>
      <vt:lpstr>Презентация PowerPoint</vt:lpstr>
      <vt:lpstr>Электрохимическая коррозия металлов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защиты от коррозии-1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Окислительно-восстановительные процессы в химии</dc:title>
  <dc:creator>ВНД</dc:creator>
  <cp:lastModifiedBy>ВНД</cp:lastModifiedBy>
  <cp:revision>165</cp:revision>
  <cp:lastPrinted>2014-02-13T15:52:47Z</cp:lastPrinted>
  <dcterms:created xsi:type="dcterms:W3CDTF">2013-10-26T13:31:03Z</dcterms:created>
  <dcterms:modified xsi:type="dcterms:W3CDTF">2015-03-14T16:53:49Z</dcterms:modified>
</cp:coreProperties>
</file>