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8" r:id="rId3"/>
    <p:sldId id="298" r:id="rId4"/>
    <p:sldId id="294" r:id="rId5"/>
    <p:sldId id="295" r:id="rId6"/>
    <p:sldId id="257" r:id="rId7"/>
    <p:sldId id="296" r:id="rId8"/>
    <p:sldId id="259" r:id="rId9"/>
    <p:sldId id="299" r:id="rId10"/>
    <p:sldId id="300" r:id="rId11"/>
    <p:sldId id="301" r:id="rId12"/>
    <p:sldId id="260" r:id="rId13"/>
    <p:sldId id="261" r:id="rId14"/>
    <p:sldId id="302" r:id="rId15"/>
    <p:sldId id="263" r:id="rId16"/>
    <p:sldId id="264" r:id="rId17"/>
    <p:sldId id="265" r:id="rId18"/>
    <p:sldId id="303" r:id="rId19"/>
    <p:sldId id="304" r:id="rId20"/>
    <p:sldId id="266" r:id="rId21"/>
    <p:sldId id="269" r:id="rId22"/>
    <p:sldId id="267" r:id="rId23"/>
    <p:sldId id="305" r:id="rId24"/>
    <p:sldId id="268" r:id="rId25"/>
    <p:sldId id="270" r:id="rId26"/>
    <p:sldId id="308" r:id="rId27"/>
    <p:sldId id="306" r:id="rId28"/>
    <p:sldId id="271" r:id="rId29"/>
    <p:sldId id="309" r:id="rId30"/>
    <p:sldId id="272" r:id="rId31"/>
    <p:sldId id="273" r:id="rId32"/>
    <p:sldId id="274" r:id="rId33"/>
    <p:sldId id="275" r:id="rId34"/>
    <p:sldId id="276" r:id="rId35"/>
    <p:sldId id="310" r:id="rId36"/>
    <p:sldId id="277" r:id="rId37"/>
    <p:sldId id="311" r:id="rId38"/>
    <p:sldId id="312" r:id="rId39"/>
    <p:sldId id="278" r:id="rId40"/>
    <p:sldId id="279" r:id="rId41"/>
    <p:sldId id="313" r:id="rId42"/>
    <p:sldId id="314" r:id="rId43"/>
    <p:sldId id="315" r:id="rId44"/>
    <p:sldId id="280" r:id="rId45"/>
    <p:sldId id="316" r:id="rId46"/>
    <p:sldId id="282" r:id="rId47"/>
    <p:sldId id="283" r:id="rId48"/>
    <p:sldId id="317" r:id="rId49"/>
    <p:sldId id="318" r:id="rId50"/>
    <p:sldId id="322" r:id="rId51"/>
    <p:sldId id="319" r:id="rId52"/>
    <p:sldId id="320" r:id="rId53"/>
    <p:sldId id="285" r:id="rId54"/>
    <p:sldId id="323" r:id="rId55"/>
    <p:sldId id="286" r:id="rId56"/>
    <p:sldId id="324" r:id="rId57"/>
    <p:sldId id="287" r:id="rId58"/>
    <p:sldId id="288" r:id="rId59"/>
    <p:sldId id="289" r:id="rId60"/>
    <p:sldId id="325" r:id="rId61"/>
    <p:sldId id="290" r:id="rId62"/>
    <p:sldId id="326" r:id="rId63"/>
    <p:sldId id="291" r:id="rId64"/>
    <p:sldId id="327" r:id="rId65"/>
    <p:sldId id="328" r:id="rId66"/>
    <p:sldId id="292" r:id="rId67"/>
    <p:sldId id="329" r:id="rId68"/>
    <p:sldId id="293" r:id="rId69"/>
    <p:sldId id="330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5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1.wmf"/><Relationship Id="rId7" Type="http://schemas.openxmlformats.org/officeDocument/2006/relationships/image" Target="../media/image17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6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5.emf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5CF6A-7089-4C56-8092-76124625BBB0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1D9E-510B-4F45-9DB3-8B72DDB82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0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0B2DD-C21E-49EC-8621-18F68D401CCB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бяка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0B2DD-C21E-49EC-8621-18F68D401CCB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бяка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0B2DD-C21E-49EC-8621-18F68D401CCB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бяка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CD3D0-F1BE-4CE7-BD57-1843D061D77A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бяка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CD3D0-F1BE-4CE7-BD57-1843D061D77A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бяка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1D9E-510B-4F45-9DB3-8B72DDB827D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5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F292-3617-4652-9FFA-B517C2178E83}" type="datetime1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3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D292-2B76-4C49-8107-0C83F25B578C}" type="datetime1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4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A51C-7924-4483-AA43-F0077108E00D}" type="datetime1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6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6E9B0D-61A0-449E-8FC9-5AC6DE9F88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83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4749-833A-4363-89F3-6765472B3D5A}" type="datetime1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6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8D0B-3994-4CBB-9FEB-498C718D205E}" type="datetime1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8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2638-A125-4195-89F4-A5A8636998F5}" type="datetime1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1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DACC-FDF6-4F48-B2E5-FD2B907A5B06}" type="datetime1">
              <a:rPr lang="ru-RU" smtClean="0"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9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6BAB-8390-441D-9C5F-20E57AF7E56D}" type="datetime1">
              <a:rPr lang="ru-RU" smtClean="0"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8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7532-C1AF-46BD-8F77-5B055CDC9D50}" type="datetime1">
              <a:rPr lang="ru-RU" smtClean="0"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4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9E97-2CC4-4B08-8A3F-952334BE9A23}" type="datetime1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5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EBFF-7B2B-4562-BCAC-50C64EC8D827}" type="datetime1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4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A6B5-BD92-4DCB-ADC8-F270109CE8C2}" type="datetime1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CAF0-43CA-44CB-85B9-C063DC95E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8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2.wmf"/><Relationship Id="rId17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1.wmf"/><Relationship Id="rId4" Type="http://schemas.openxmlformats.org/officeDocument/2006/relationships/slide" Target="slide12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15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wmf"/><Relationship Id="rId20" Type="http://schemas.openxmlformats.org/officeDocument/2006/relationships/image" Target="../media/image1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1.wmf"/><Relationship Id="rId19" Type="http://schemas.openxmlformats.org/officeDocument/2006/relationships/slide" Target="slide2.xml"/><Relationship Id="rId4" Type="http://schemas.openxmlformats.org/officeDocument/2006/relationships/slide" Target="slide12.xml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17.wmf"/><Relationship Id="rId26" Type="http://schemas.openxmlformats.org/officeDocument/2006/relationships/image" Target="../media/image19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29" Type="http://schemas.openxmlformats.org/officeDocument/2006/relationships/slide" Target="slide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15.e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30.bin"/><Relationship Id="rId4" Type="http://schemas.openxmlformats.org/officeDocument/2006/relationships/slide" Target="slide12.xml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13.wmf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34.bin"/><Relationship Id="rId30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oleObject" Target="../embeddings/oleObject35.bin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37.bin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21.png"/><Relationship Id="rId3" Type="http://schemas.openxmlformats.org/officeDocument/2006/relationships/slide" Target="slide12.xml"/><Relationship Id="rId7" Type="http://schemas.openxmlformats.org/officeDocument/2006/relationships/image" Target="../media/image27.wmf"/><Relationship Id="rId12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21.png"/><Relationship Id="rId3" Type="http://schemas.openxmlformats.org/officeDocument/2006/relationships/slide" Target="slide12.xml"/><Relationship Id="rId7" Type="http://schemas.openxmlformats.org/officeDocument/2006/relationships/image" Target="../media/image27.wmf"/><Relationship Id="rId12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oleObject" Target="../embeddings/oleObject49.bin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11" Type="http://schemas.openxmlformats.org/officeDocument/2006/relationships/slide" Target="slide2.xml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slide" Target="slide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slide" Target="slide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oleObject" Target="../embeddings/oleObject57.bin"/><Relationship Id="rId7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0.wmf"/><Relationship Id="rId9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9.png"/><Relationship Id="rId7" Type="http://schemas.openxmlformats.org/officeDocument/2006/relationships/slide" Target="slide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6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3.wmf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.wmf"/><Relationship Id="rId5" Type="http://schemas.openxmlformats.org/officeDocument/2006/relationships/slide" Target="slide2.xml"/><Relationship Id="rId10" Type="http://schemas.openxmlformats.org/officeDocument/2006/relationships/oleObject" Target="../embeddings/oleObject7.bin"/><Relationship Id="rId4" Type="http://schemas.openxmlformats.org/officeDocument/2006/relationships/image" Target="../media/image5.wmf"/><Relationship Id="rId9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oleObject" Target="../embeddings/oleObject8.bin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Скорость химических реакций и химическое равновесие</a:t>
            </a:r>
            <a:br>
              <a:rPr lang="ru-RU" b="1" dirty="0" smtClean="0"/>
            </a:br>
            <a:r>
              <a:rPr lang="ru-RU" b="1" dirty="0" smtClean="0"/>
              <a:t>(химическая кинетика)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1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4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103-D0F0-45CC-A7D4-4D6AEC88161C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00113" y="44450"/>
            <a:ext cx="741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chemeClr val="tx2"/>
                </a:solidFill>
              </a:rPr>
              <a:t>Факторы, влияющие на скорость химической реакции</a:t>
            </a:r>
          </a:p>
        </p:txBody>
      </p:sp>
      <p:sp>
        <p:nvSpPr>
          <p:cNvPr id="49158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2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179388" y="1125538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 dirty="0"/>
              <a:t>Сущность химической реакции</a:t>
            </a: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9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103-D0F0-45CC-A7D4-4D6AEC88161C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00113" y="44450"/>
            <a:ext cx="741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chemeClr val="tx2"/>
                </a:solidFill>
              </a:rPr>
              <a:t>Факторы, влияющие на скорость химической реакции</a:t>
            </a:r>
          </a:p>
        </p:txBody>
      </p:sp>
      <p:sp>
        <p:nvSpPr>
          <p:cNvPr id="49158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2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179388" y="1125538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/>
              <a:t>Сущность химической реакции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6347" y="1700808"/>
            <a:ext cx="8460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/>
              <a:t>Химическая реакция протекает при столкновении молекул через переходное состояние.  Не каждое столкновение заканчивается реакцией.</a:t>
            </a:r>
            <a:endParaRPr lang="ru-RU" sz="2400" dirty="0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4103-D0F0-45CC-A7D4-4D6AEC88161C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00113" y="44450"/>
            <a:ext cx="741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chemeClr val="tx2"/>
                </a:solidFill>
              </a:rPr>
              <a:t>Факторы, влияющие на скорость химической реакции</a:t>
            </a:r>
          </a:p>
        </p:txBody>
      </p:sp>
      <p:sp>
        <p:nvSpPr>
          <p:cNvPr id="49158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2</a:t>
            </a: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723405"/>
              </p:ext>
            </p:extLst>
          </p:nvPr>
        </p:nvGraphicFramePr>
        <p:xfrm>
          <a:off x="683840" y="3123927"/>
          <a:ext cx="1306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CS ChemDraw Drawing" r:id="rId5" imgW="1306800" imgH="531000" progId="ChemDraw.Document.6.0">
                  <p:embed/>
                </p:oleObj>
              </mc:Choice>
              <mc:Fallback>
                <p:oleObj name="CS ChemDraw Drawing" r:id="rId5" imgW="1306800" imgH="531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40" y="3123927"/>
                        <a:ext cx="13065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711804"/>
              </p:ext>
            </p:extLst>
          </p:nvPr>
        </p:nvGraphicFramePr>
        <p:xfrm>
          <a:off x="683840" y="4174852"/>
          <a:ext cx="1306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CS ChemDraw Drawing" r:id="rId7" imgW="1306800" imgH="532800" progId="ChemDraw.Document.6.0">
                  <p:embed/>
                </p:oleObj>
              </mc:Choice>
              <mc:Fallback>
                <p:oleObj name="CS ChemDraw Drawing" r:id="rId7" imgW="1306800" imgH="5328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40" y="4174852"/>
                        <a:ext cx="13065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76619"/>
              </p:ext>
            </p:extLst>
          </p:nvPr>
        </p:nvGraphicFramePr>
        <p:xfrm>
          <a:off x="2915816" y="3682727"/>
          <a:ext cx="852487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CS ChemDraw Drawing" r:id="rId9" imgW="853560" imgH="90720" progId="ChemDraw.Document.6.0">
                  <p:embed/>
                </p:oleObj>
              </mc:Choice>
              <mc:Fallback>
                <p:oleObj name="CS ChemDraw Drawing" r:id="rId9" imgW="853560" imgH="90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682727"/>
                        <a:ext cx="852487" cy="9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11544"/>
              </p:ext>
            </p:extLst>
          </p:nvPr>
        </p:nvGraphicFramePr>
        <p:xfrm>
          <a:off x="2915816" y="3970065"/>
          <a:ext cx="852487" cy="9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CS ChemDraw Drawing" r:id="rId11" imgW="853560" imgH="90720" progId="ChemDraw.Document.6.0">
                  <p:embed/>
                </p:oleObj>
              </mc:Choice>
              <mc:Fallback>
                <p:oleObj name="CS ChemDraw Drawing" r:id="rId11" imgW="853560" imgH="90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970065"/>
                        <a:ext cx="852487" cy="9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905240"/>
              </p:ext>
            </p:extLst>
          </p:nvPr>
        </p:nvGraphicFramePr>
        <p:xfrm>
          <a:off x="4489623" y="3268390"/>
          <a:ext cx="130651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CS ChemDraw Drawing" r:id="rId13" imgW="1306800" imgH="1044720" progId="ChemDraw.Document.6.0">
                  <p:embed/>
                </p:oleObj>
              </mc:Choice>
              <mc:Fallback>
                <p:oleObj name="CS ChemDraw Drawing" r:id="rId13" imgW="1306800" imgH="1044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623" y="3268390"/>
                        <a:ext cx="130651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115409"/>
              </p:ext>
            </p:extLst>
          </p:nvPr>
        </p:nvGraphicFramePr>
        <p:xfrm>
          <a:off x="2339752" y="3284984"/>
          <a:ext cx="1898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CS ChemDraw Drawing" r:id="rId15" imgW="1899360" imgH="305280" progId="ChemDraw.Document.6.0">
                  <p:embed/>
                </p:oleObj>
              </mc:Choice>
              <mc:Fallback>
                <p:oleObj name="CS ChemDraw Drawing" r:id="rId15" imgW="1899360" imgH="3052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284984"/>
                        <a:ext cx="18986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179388" y="1125538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/>
              <a:t>Сущность химической реакции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6347" y="1700808"/>
            <a:ext cx="8460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/>
              <a:t>Химическая реакция протекает при столкновении молекул через переходное состояние.  Не каждое столкновение заканчивается реакцией.</a:t>
            </a:r>
            <a:endParaRPr lang="ru-RU" sz="2400" dirty="0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>
            <a:hlinkClick r:id="rId17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691D-F02D-4AD5-8162-250611C527FF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1206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60363" y="332656"/>
            <a:ext cx="8280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dirty="0"/>
              <a:t>Т</a:t>
            </a:r>
            <a:r>
              <a:rPr lang="ru-RU" altLang="ru-RU" sz="2400" dirty="0" smtClean="0"/>
              <a:t>олько </a:t>
            </a:r>
            <a:r>
              <a:rPr lang="ru-RU" altLang="ru-RU" sz="2400" dirty="0"/>
              <a:t>активные (</a:t>
            </a:r>
            <a:r>
              <a:rPr lang="ru-RU" altLang="ru-RU" sz="2400" i="1" dirty="0"/>
              <a:t>«быстрые»</a:t>
            </a:r>
            <a:r>
              <a:rPr lang="ru-RU" altLang="ru-RU" sz="2400" dirty="0"/>
              <a:t>)</a:t>
            </a:r>
            <a:r>
              <a:rPr lang="ru-RU" altLang="ru-RU" sz="1600" dirty="0"/>
              <a:t> </a:t>
            </a:r>
            <a:r>
              <a:rPr lang="ru-RU" altLang="ru-RU" sz="2400" dirty="0"/>
              <a:t>молекулы (имеющие повышенную, по сравнению со средней, </a:t>
            </a:r>
            <a:r>
              <a:rPr lang="ru-RU" altLang="ru-RU" sz="2400" dirty="0" smtClean="0"/>
              <a:t>энергию), преодолевают силы отталкивания между электронными оболочками и попадают в </a:t>
            </a:r>
            <a:r>
              <a:rPr lang="ru-RU" altLang="ru-RU" sz="2400" b="1" i="1" dirty="0" smtClean="0"/>
              <a:t>переходное состояние</a:t>
            </a:r>
            <a:r>
              <a:rPr lang="ru-RU" altLang="ru-RU" sz="2400" dirty="0" smtClean="0"/>
              <a:t>. </a:t>
            </a:r>
            <a:r>
              <a:rPr lang="ru-RU" altLang="ru-RU" sz="2400" dirty="0"/>
              <a:t>Избыточная энергия называется </a:t>
            </a:r>
            <a:r>
              <a:rPr lang="ru-RU" altLang="ru-RU" sz="2400" b="1" dirty="0"/>
              <a:t>энергией </a:t>
            </a:r>
            <a:r>
              <a:rPr lang="ru-RU" altLang="ru-RU" sz="2400" b="1" dirty="0" smtClean="0"/>
              <a:t>активации </a:t>
            </a:r>
            <a:r>
              <a:rPr lang="ru-RU" altLang="ru-RU" sz="2400" b="1" dirty="0" err="1" smtClean="0"/>
              <a:t>Е</a:t>
            </a:r>
            <a:r>
              <a:rPr lang="ru-RU" altLang="ru-RU" sz="2400" b="1" baseline="-25000" dirty="0" err="1" smtClean="0"/>
              <a:t>акт</a:t>
            </a:r>
            <a:r>
              <a:rPr lang="ru-RU" altLang="ru-RU" sz="2400" b="1" baseline="-25000" dirty="0" smtClean="0"/>
              <a:t>.</a:t>
            </a:r>
            <a:r>
              <a:rPr lang="ru-RU" altLang="ru-RU" sz="2400" dirty="0" smtClean="0"/>
              <a:t>. </a:t>
            </a:r>
            <a:endParaRPr lang="ru-RU" altLang="ru-RU" sz="2400" dirty="0"/>
          </a:p>
          <a:p>
            <a:r>
              <a:rPr lang="ru-RU" altLang="ru-RU" sz="2400" dirty="0"/>
              <a:t>В переходном состоянии происходит разрыв старых связей и образование новых.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91698"/>
              </p:ext>
            </p:extLst>
          </p:nvPr>
        </p:nvGraphicFramePr>
        <p:xfrm>
          <a:off x="539552" y="3285430"/>
          <a:ext cx="1306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6" name="CS ChemDraw Drawing" r:id="rId5" imgW="1306800" imgH="531000" progId="ChemDraw.Document.6.0">
                  <p:embed/>
                </p:oleObj>
              </mc:Choice>
              <mc:Fallback>
                <p:oleObj name="CS ChemDraw Drawing" r:id="rId5" imgW="1306800" imgH="531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85430"/>
                        <a:ext cx="13065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386807"/>
              </p:ext>
            </p:extLst>
          </p:nvPr>
        </p:nvGraphicFramePr>
        <p:xfrm>
          <a:off x="539552" y="3933056"/>
          <a:ext cx="1306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" name="CS ChemDraw Drawing" r:id="rId7" imgW="1306800" imgH="532800" progId="ChemDraw.Document.6.0">
                  <p:embed/>
                </p:oleObj>
              </mc:Choice>
              <mc:Fallback>
                <p:oleObj name="CS ChemDraw Drawing" r:id="rId7" imgW="1306800" imgH="5328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933056"/>
                        <a:ext cx="13065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043481"/>
              </p:ext>
            </p:extLst>
          </p:nvPr>
        </p:nvGraphicFramePr>
        <p:xfrm>
          <a:off x="2483768" y="3699247"/>
          <a:ext cx="852487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8" name="CS ChemDraw Drawing" r:id="rId9" imgW="853560" imgH="90720" progId="ChemDraw.Document.6.0">
                  <p:embed/>
                </p:oleObj>
              </mc:Choice>
              <mc:Fallback>
                <p:oleObj name="CS ChemDraw Drawing" r:id="rId9" imgW="853560" imgH="90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699247"/>
                        <a:ext cx="852487" cy="9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077167"/>
              </p:ext>
            </p:extLst>
          </p:nvPr>
        </p:nvGraphicFramePr>
        <p:xfrm>
          <a:off x="2483768" y="3986585"/>
          <a:ext cx="852487" cy="9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9" name="CS ChemDraw Drawing" r:id="rId11" imgW="853560" imgH="90720" progId="ChemDraw.Document.6.0">
                  <p:embed/>
                </p:oleObj>
              </mc:Choice>
              <mc:Fallback>
                <p:oleObj name="CS ChemDraw Drawing" r:id="rId11" imgW="853560" imgH="90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986585"/>
                        <a:ext cx="852487" cy="9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08887"/>
              </p:ext>
            </p:extLst>
          </p:nvPr>
        </p:nvGraphicFramePr>
        <p:xfrm>
          <a:off x="3913559" y="3284984"/>
          <a:ext cx="130651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0" name="CS ChemDraw Drawing" r:id="rId13" imgW="1306800" imgH="1044720" progId="ChemDraw.Document.6.0">
                  <p:embed/>
                </p:oleObj>
              </mc:Choice>
              <mc:Fallback>
                <p:oleObj name="CS ChemDraw Drawing" r:id="rId13" imgW="1306800" imgH="1044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559" y="3284984"/>
                        <a:ext cx="130651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538545"/>
              </p:ext>
            </p:extLst>
          </p:nvPr>
        </p:nvGraphicFramePr>
        <p:xfrm>
          <a:off x="1907704" y="3356992"/>
          <a:ext cx="1898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1" name="CS ChemDraw Drawing" r:id="rId15" imgW="1899360" imgH="305280" progId="ChemDraw.Document.6.0">
                  <p:embed/>
                </p:oleObj>
              </mc:Choice>
              <mc:Fallback>
                <p:oleObj name="CS ChemDraw Drawing" r:id="rId15" imgW="1899360" imgH="3052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356992"/>
                        <a:ext cx="18986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65339"/>
              </p:ext>
            </p:extLst>
          </p:nvPr>
        </p:nvGraphicFramePr>
        <p:xfrm>
          <a:off x="5432425" y="2994025"/>
          <a:ext cx="23177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2" name="CS ChemDraw Drawing" r:id="rId17" imgW="2339578" imgH="650270" progId="ChemDraw.Document.6.0">
                  <p:embed/>
                </p:oleObj>
              </mc:Choice>
              <mc:Fallback>
                <p:oleObj name="CS ChemDraw Drawing" r:id="rId17" imgW="2339578" imgH="6502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2994025"/>
                        <a:ext cx="23177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5362897" y="3788792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200"/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>
            <a:hlinkClick r:id="rId19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7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691D-F02D-4AD5-8162-250611C527FF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1206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60363" y="332656"/>
            <a:ext cx="8280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dirty="0"/>
              <a:t>Т</a:t>
            </a:r>
            <a:r>
              <a:rPr lang="ru-RU" altLang="ru-RU" sz="2400" dirty="0" smtClean="0"/>
              <a:t>олько </a:t>
            </a:r>
            <a:r>
              <a:rPr lang="ru-RU" altLang="ru-RU" sz="2400" dirty="0"/>
              <a:t>активные (</a:t>
            </a:r>
            <a:r>
              <a:rPr lang="ru-RU" altLang="ru-RU" sz="2400" i="1" dirty="0"/>
              <a:t>«быстрые»</a:t>
            </a:r>
            <a:r>
              <a:rPr lang="ru-RU" altLang="ru-RU" sz="2400" dirty="0"/>
              <a:t>)</a:t>
            </a:r>
            <a:r>
              <a:rPr lang="ru-RU" altLang="ru-RU" sz="1600" dirty="0"/>
              <a:t> </a:t>
            </a:r>
            <a:r>
              <a:rPr lang="ru-RU" altLang="ru-RU" sz="2400" dirty="0"/>
              <a:t>молекулы (имеющие повышенную, по сравнению со средней, </a:t>
            </a:r>
            <a:r>
              <a:rPr lang="ru-RU" altLang="ru-RU" sz="2400" dirty="0" smtClean="0"/>
              <a:t>энергию), преодолевают силы отталкивания между электронными оболочками и попадают в </a:t>
            </a:r>
            <a:r>
              <a:rPr lang="ru-RU" altLang="ru-RU" sz="2400" b="1" i="1" dirty="0" smtClean="0"/>
              <a:t>переходное состояние</a:t>
            </a:r>
            <a:r>
              <a:rPr lang="ru-RU" altLang="ru-RU" sz="2400" dirty="0" smtClean="0"/>
              <a:t>. </a:t>
            </a:r>
            <a:r>
              <a:rPr lang="ru-RU" altLang="ru-RU" sz="2400" dirty="0"/>
              <a:t>Избыточная энергия называется </a:t>
            </a:r>
            <a:r>
              <a:rPr lang="ru-RU" altLang="ru-RU" sz="2400" b="1" dirty="0"/>
              <a:t>энергией </a:t>
            </a:r>
            <a:r>
              <a:rPr lang="ru-RU" altLang="ru-RU" sz="2400" b="1" dirty="0" smtClean="0"/>
              <a:t>активации </a:t>
            </a:r>
            <a:r>
              <a:rPr lang="ru-RU" altLang="ru-RU" sz="2400" b="1" dirty="0" err="1" smtClean="0"/>
              <a:t>Е</a:t>
            </a:r>
            <a:r>
              <a:rPr lang="ru-RU" altLang="ru-RU" sz="2400" b="1" baseline="-25000" dirty="0" err="1" smtClean="0"/>
              <a:t>акт</a:t>
            </a:r>
            <a:r>
              <a:rPr lang="ru-RU" altLang="ru-RU" sz="2400" b="1" baseline="-25000" dirty="0" smtClean="0"/>
              <a:t>.</a:t>
            </a:r>
            <a:r>
              <a:rPr lang="ru-RU" altLang="ru-RU" sz="2400" dirty="0" smtClean="0"/>
              <a:t>. </a:t>
            </a:r>
            <a:endParaRPr lang="ru-RU" altLang="ru-RU" sz="2400" dirty="0"/>
          </a:p>
          <a:p>
            <a:r>
              <a:rPr lang="ru-RU" altLang="ru-RU" sz="2400" dirty="0"/>
              <a:t>В переходном состоянии происходит разрыв старых связей и образование новых.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57768"/>
              </p:ext>
            </p:extLst>
          </p:nvPr>
        </p:nvGraphicFramePr>
        <p:xfrm>
          <a:off x="539552" y="3285430"/>
          <a:ext cx="1306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CS ChemDraw Drawing" r:id="rId5" imgW="1306800" imgH="531000" progId="ChemDraw.Document.6.0">
                  <p:embed/>
                </p:oleObj>
              </mc:Choice>
              <mc:Fallback>
                <p:oleObj name="CS ChemDraw Drawing" r:id="rId5" imgW="1306800" imgH="531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85430"/>
                        <a:ext cx="13065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160621"/>
              </p:ext>
            </p:extLst>
          </p:nvPr>
        </p:nvGraphicFramePr>
        <p:xfrm>
          <a:off x="539552" y="3933056"/>
          <a:ext cx="1306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CS ChemDraw Drawing" r:id="rId7" imgW="1306800" imgH="532800" progId="ChemDraw.Document.6.0">
                  <p:embed/>
                </p:oleObj>
              </mc:Choice>
              <mc:Fallback>
                <p:oleObj name="CS ChemDraw Drawing" r:id="rId7" imgW="1306800" imgH="5328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933056"/>
                        <a:ext cx="13065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680455"/>
              </p:ext>
            </p:extLst>
          </p:nvPr>
        </p:nvGraphicFramePr>
        <p:xfrm>
          <a:off x="2483768" y="3699247"/>
          <a:ext cx="852487" cy="9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CS ChemDraw Drawing" r:id="rId9" imgW="853560" imgH="90720" progId="ChemDraw.Document.6.0">
                  <p:embed/>
                </p:oleObj>
              </mc:Choice>
              <mc:Fallback>
                <p:oleObj name="CS ChemDraw Drawing" r:id="rId9" imgW="853560" imgH="90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699247"/>
                        <a:ext cx="852487" cy="9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160193"/>
              </p:ext>
            </p:extLst>
          </p:nvPr>
        </p:nvGraphicFramePr>
        <p:xfrm>
          <a:off x="2483768" y="3986585"/>
          <a:ext cx="852487" cy="9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CS ChemDraw Drawing" r:id="rId11" imgW="853560" imgH="90720" progId="ChemDraw.Document.6.0">
                  <p:embed/>
                </p:oleObj>
              </mc:Choice>
              <mc:Fallback>
                <p:oleObj name="CS ChemDraw Drawing" r:id="rId11" imgW="853560" imgH="90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986585"/>
                        <a:ext cx="852487" cy="9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986543"/>
              </p:ext>
            </p:extLst>
          </p:nvPr>
        </p:nvGraphicFramePr>
        <p:xfrm>
          <a:off x="3913559" y="3284984"/>
          <a:ext cx="130651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CS ChemDraw Drawing" r:id="rId13" imgW="1306800" imgH="1044720" progId="ChemDraw.Document.6.0">
                  <p:embed/>
                </p:oleObj>
              </mc:Choice>
              <mc:Fallback>
                <p:oleObj name="CS ChemDraw Drawing" r:id="rId13" imgW="1306800" imgH="1044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559" y="3284984"/>
                        <a:ext cx="130651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990341"/>
              </p:ext>
            </p:extLst>
          </p:nvPr>
        </p:nvGraphicFramePr>
        <p:xfrm>
          <a:off x="1789261" y="4509120"/>
          <a:ext cx="127317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CS ChemDraw Drawing" r:id="rId15" imgW="1272600" imgH="1151280" progId="ChemDraw.Document.6.0">
                  <p:embed/>
                </p:oleObj>
              </mc:Choice>
              <mc:Fallback>
                <p:oleObj name="CS ChemDraw Drawing" r:id="rId15" imgW="1272600" imgH="11512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261" y="4509120"/>
                        <a:ext cx="127317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421590"/>
              </p:ext>
            </p:extLst>
          </p:nvPr>
        </p:nvGraphicFramePr>
        <p:xfrm>
          <a:off x="6181873" y="4509120"/>
          <a:ext cx="1414463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CS ChemDraw Drawing" r:id="rId17" imgW="1414800" imgH="1157760" progId="ChemDraw.Document.6.0">
                  <p:embed/>
                </p:oleObj>
              </mc:Choice>
              <mc:Fallback>
                <p:oleObj name="CS ChemDraw Drawing" r:id="rId17" imgW="1414800" imgH="11577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873" y="4509120"/>
                        <a:ext cx="1414463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878816"/>
              </p:ext>
            </p:extLst>
          </p:nvPr>
        </p:nvGraphicFramePr>
        <p:xfrm>
          <a:off x="3445023" y="4986958"/>
          <a:ext cx="2160588" cy="11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CS ChemDraw Drawing" r:id="rId19" imgW="1672560" imgH="90720" progId="ChemDraw.Document.6.0">
                  <p:embed/>
                </p:oleObj>
              </mc:Choice>
              <mc:Fallback>
                <p:oleObj name="CS ChemDraw Drawing" r:id="rId19" imgW="1672560" imgH="90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023" y="4986958"/>
                        <a:ext cx="2160588" cy="11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321951"/>
              </p:ext>
            </p:extLst>
          </p:nvPr>
        </p:nvGraphicFramePr>
        <p:xfrm>
          <a:off x="1907704" y="3356992"/>
          <a:ext cx="1898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CS ChemDraw Drawing" r:id="rId21" imgW="1899360" imgH="305280" progId="ChemDraw.Document.6.0">
                  <p:embed/>
                </p:oleObj>
              </mc:Choice>
              <mc:Fallback>
                <p:oleObj name="CS ChemDraw Drawing" r:id="rId21" imgW="1899360" imgH="3052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356992"/>
                        <a:ext cx="18986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31459"/>
              </p:ext>
            </p:extLst>
          </p:nvPr>
        </p:nvGraphicFramePr>
        <p:xfrm>
          <a:off x="5432425" y="2994025"/>
          <a:ext cx="23177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CS ChemDraw Drawing" r:id="rId23" imgW="2339578" imgH="650270" progId="ChemDraw.Document.6.0">
                  <p:embed/>
                </p:oleObj>
              </mc:Choice>
              <mc:Fallback>
                <p:oleObj name="CS ChemDraw Drawing" r:id="rId23" imgW="2339578" imgH="65027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2994025"/>
                        <a:ext cx="23177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5362897" y="3788792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20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139973" y="494092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200"/>
          </a:p>
        </p:txBody>
      </p:sp>
      <p:graphicFrame>
        <p:nvGraphicFramePr>
          <p:cNvPr id="2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73674"/>
              </p:ext>
            </p:extLst>
          </p:nvPr>
        </p:nvGraphicFramePr>
        <p:xfrm>
          <a:off x="1644798" y="5804520"/>
          <a:ext cx="161448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CS ChemDraw Drawing" r:id="rId25" imgW="1614960" imgH="644040" progId="ChemDraw.Document.6.0">
                  <p:embed/>
                </p:oleObj>
              </mc:Choice>
              <mc:Fallback>
                <p:oleObj name="CS ChemDraw Drawing" r:id="rId25" imgW="1614960" imgH="6440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798" y="5804520"/>
                        <a:ext cx="161448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663719"/>
              </p:ext>
            </p:extLst>
          </p:nvPr>
        </p:nvGraphicFramePr>
        <p:xfrm>
          <a:off x="6181873" y="5804520"/>
          <a:ext cx="13684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CS ChemDraw Drawing" r:id="rId27" imgW="1368360" imgH="644040" progId="ChemDraw.Document.6.0">
                  <p:embed/>
                </p:oleObj>
              </mc:Choice>
              <mc:Fallback>
                <p:oleObj name="CS ChemDraw Drawing" r:id="rId27" imgW="1368360" imgH="6440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873" y="5804520"/>
                        <a:ext cx="13684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>
            <a:hlinkClick r:id="rId29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47036"/>
            <a:ext cx="1460617" cy="63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2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4747-0CFC-4183-A916-BFEAC7A4A7D8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620688"/>
            <a:ext cx="83534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17538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55688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577975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00263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62255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079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536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994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451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dirty="0"/>
              <a:t>Скорость химической реакции зависит:</a:t>
            </a:r>
          </a:p>
          <a:p>
            <a:pPr marL="274638" indent="0"/>
            <a:r>
              <a:rPr lang="ru-RU" altLang="ru-RU" sz="2800" dirty="0" smtClean="0"/>
              <a:t>1) от </a:t>
            </a:r>
            <a:r>
              <a:rPr lang="ru-RU" altLang="ru-RU" sz="2800" dirty="0">
                <a:solidFill>
                  <a:schemeClr val="accent2"/>
                </a:solidFill>
              </a:rPr>
              <a:t>природы реагирующих веществ</a:t>
            </a:r>
            <a:r>
              <a:rPr lang="ru-RU" altLang="ru-RU" sz="2800" dirty="0"/>
              <a:t> (например: золото в воде, железо в воде</a:t>
            </a:r>
            <a:r>
              <a:rPr lang="ru-RU" altLang="ru-RU" sz="2800" dirty="0" smtClean="0"/>
              <a:t>);</a:t>
            </a:r>
            <a:endParaRPr lang="ru-RU" altLang="ru-RU" sz="2800" dirty="0"/>
          </a:p>
        </p:txBody>
      </p:sp>
      <p:sp>
        <p:nvSpPr>
          <p:cNvPr id="16392" name="Oval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2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7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3721" y="384046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 smtClean="0"/>
              <a:t>2) от </a:t>
            </a:r>
            <a:r>
              <a:rPr lang="ru-RU" altLang="ru-RU" sz="2800" dirty="0" smtClean="0">
                <a:solidFill>
                  <a:schemeClr val="accent2"/>
                </a:solidFill>
              </a:rPr>
              <a:t>частоты столкновения молекул</a:t>
            </a:r>
            <a:r>
              <a:rPr lang="ru-RU" altLang="ru-RU" sz="2800" dirty="0" smtClean="0"/>
              <a:t> </a:t>
            </a:r>
          </a:p>
          <a:p>
            <a:r>
              <a:rPr lang="ru-RU" altLang="ru-RU" sz="2800" dirty="0" smtClean="0"/>
              <a:t>(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закон действующих масс</a:t>
            </a:r>
            <a:r>
              <a:rPr lang="ru-RU" altLang="ru-RU" sz="2800" dirty="0" smtClean="0"/>
              <a:t>):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altLang="ru-RU" sz="2800" dirty="0" smtClean="0"/>
              <a:t>от концентрации (реакции в растворах и газах);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altLang="ru-RU" sz="2800" dirty="0" smtClean="0"/>
              <a:t>от давления (для газов);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altLang="ru-RU" sz="2800" dirty="0" smtClean="0"/>
              <a:t>от площади поверхности соприкосновения для</a:t>
            </a:r>
            <a:endParaRPr lang="ru-RU" sz="28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6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0648"/>
            <a:ext cx="4192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u="sng" dirty="0" smtClean="0"/>
              <a:t>Закон действующих масс</a:t>
            </a:r>
            <a:r>
              <a:rPr lang="ru-RU" altLang="ru-RU" sz="2400" dirty="0" smtClean="0"/>
              <a:t> </a:t>
            </a:r>
            <a:endParaRPr lang="ru-RU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388" y="692696"/>
            <a:ext cx="896461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При постоянной температуре скорость химической реакции </a:t>
            </a:r>
            <a:r>
              <a:rPr lang="ru-RU" altLang="ru-RU" sz="2800" dirty="0" smtClean="0"/>
              <a:t>прямо пропорциональна </a:t>
            </a:r>
            <a:r>
              <a:rPr lang="ru-RU" altLang="ru-RU" sz="2800" dirty="0"/>
              <a:t>произведению концентраций реагирующих веществ в степенях, которые равны коэффициентам в уравнении реакции.</a:t>
            </a: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6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0648"/>
            <a:ext cx="4192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u="sng" dirty="0" smtClean="0"/>
              <a:t>Закон действующих масс</a:t>
            </a:r>
            <a:r>
              <a:rPr lang="ru-RU" altLang="ru-RU" sz="2400" dirty="0" smtClean="0"/>
              <a:t> </a:t>
            </a:r>
            <a:endParaRPr lang="ru-RU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388" y="692696"/>
            <a:ext cx="896461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При постоянной температуре скорость химической реакции </a:t>
            </a:r>
            <a:r>
              <a:rPr lang="ru-RU" altLang="ru-RU" sz="2800" dirty="0" smtClean="0"/>
              <a:t>прямо пропорциональна </a:t>
            </a:r>
            <a:r>
              <a:rPr lang="ru-RU" altLang="ru-RU" sz="2800" dirty="0"/>
              <a:t>произведению концентраций реагирующих веществ в степенях, которые равны коэффициентам в уравнении реакции.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713269"/>
              </p:ext>
            </p:extLst>
          </p:nvPr>
        </p:nvGraphicFramePr>
        <p:xfrm>
          <a:off x="2687638" y="2564904"/>
          <a:ext cx="37687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Формула" r:id="rId3" imgW="1155600" imgH="177480" progId="Equation.3">
                  <p:embed/>
                </p:oleObj>
              </mc:Choice>
              <mc:Fallback>
                <p:oleObj name="Формула" r:id="rId3" imgW="1155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2564904"/>
                        <a:ext cx="376872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987900"/>
              </p:ext>
            </p:extLst>
          </p:nvPr>
        </p:nvGraphicFramePr>
        <p:xfrm>
          <a:off x="2268538" y="3049091"/>
          <a:ext cx="39592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Формула" r:id="rId5" imgW="1016000" imgH="228600" progId="Equation.3">
                  <p:embed/>
                </p:oleObj>
              </mc:Choice>
              <mc:Fallback>
                <p:oleObj name="Формула" r:id="rId5" imgW="101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049091"/>
                        <a:ext cx="3959225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>
            <a:hlinkClick r:id="rId7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4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0648"/>
            <a:ext cx="4192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u="sng" dirty="0" smtClean="0"/>
              <a:t>Закон действующих масс</a:t>
            </a:r>
            <a:r>
              <a:rPr lang="ru-RU" altLang="ru-RU" sz="2400" dirty="0" smtClean="0"/>
              <a:t> </a:t>
            </a:r>
            <a:endParaRPr lang="ru-RU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388" y="692696"/>
            <a:ext cx="896461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При постоянной температуре скорость химической реакции </a:t>
            </a:r>
            <a:r>
              <a:rPr lang="ru-RU" altLang="ru-RU" sz="2800" dirty="0" smtClean="0"/>
              <a:t>прямо пропорциональна </a:t>
            </a:r>
            <a:r>
              <a:rPr lang="ru-RU" altLang="ru-RU" sz="2800" dirty="0"/>
              <a:t>произведению концентраций реагирующих веществ в степенях, которые равны коэффициентам в уравнении реакции.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97"/>
              </p:ext>
            </p:extLst>
          </p:nvPr>
        </p:nvGraphicFramePr>
        <p:xfrm>
          <a:off x="2687638" y="2564904"/>
          <a:ext cx="37687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Формула" r:id="rId3" imgW="1155600" imgH="177480" progId="Equation.3">
                  <p:embed/>
                </p:oleObj>
              </mc:Choice>
              <mc:Fallback>
                <p:oleObj name="Формула" r:id="rId3" imgW="1155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2564904"/>
                        <a:ext cx="376872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301123"/>
              </p:ext>
            </p:extLst>
          </p:nvPr>
        </p:nvGraphicFramePr>
        <p:xfrm>
          <a:off x="2268538" y="3049091"/>
          <a:ext cx="39592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Формула" r:id="rId5" imgW="1016000" imgH="228600" progId="Equation.3">
                  <p:embed/>
                </p:oleObj>
              </mc:Choice>
              <mc:Fallback>
                <p:oleObj name="Формула" r:id="rId5" imgW="1016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049091"/>
                        <a:ext cx="3959225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5288" y="393382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/>
              <a:t>где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68313" y="4365625"/>
            <a:ext cx="8207375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2400" dirty="0"/>
              <a:t>k</a:t>
            </a:r>
            <a:r>
              <a:rPr lang="ru-RU" altLang="ru-RU" sz="2400" dirty="0"/>
              <a:t> – константа скорости химической реакции.</a:t>
            </a:r>
          </a:p>
          <a:p>
            <a:r>
              <a:rPr lang="ru-RU" altLang="ru-RU" sz="2400" dirty="0"/>
              <a:t>Физический смысл </a:t>
            </a:r>
            <a:r>
              <a:rPr lang="en-US" altLang="ru-RU" sz="2400" dirty="0"/>
              <a:t>k</a:t>
            </a:r>
            <a:r>
              <a:rPr lang="ru-RU" altLang="ru-RU" sz="2400" dirty="0"/>
              <a:t>:</a:t>
            </a:r>
            <a:endParaRPr lang="en-US" altLang="ru-RU" sz="2400" dirty="0"/>
          </a:p>
          <a:p>
            <a:pPr>
              <a:buFont typeface="Wingdings" pitchFamily="2" charset="2"/>
              <a:buChar char="Ø"/>
            </a:pPr>
            <a:r>
              <a:rPr lang="en-US" altLang="ru-RU" sz="28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altLang="ru-RU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2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sz="2800" i="1" baseline="-25000" dirty="0">
                <a:latin typeface="Times New Roman" pitchFamily="18" charset="0"/>
                <a:cs typeface="Times New Roman" pitchFamily="18" charset="0"/>
              </a:rPr>
              <a:t>ХР</a:t>
            </a:r>
            <a:r>
              <a:rPr lang="ru-RU" altLang="ru-RU" sz="2400" dirty="0"/>
              <a:t>  при С</a:t>
            </a:r>
            <a:r>
              <a:rPr lang="ru-RU" altLang="ru-RU" sz="2400" baseline="-25000" dirty="0"/>
              <a:t>А</a:t>
            </a:r>
            <a:r>
              <a:rPr lang="ru-RU" altLang="ru-RU" sz="2400" dirty="0"/>
              <a:t> = С</a:t>
            </a:r>
            <a:r>
              <a:rPr lang="ru-RU" altLang="ru-RU" sz="2400" baseline="-25000" dirty="0"/>
              <a:t>В</a:t>
            </a:r>
            <a:r>
              <a:rPr lang="ru-RU" altLang="ru-RU" sz="2400" dirty="0"/>
              <a:t> = …= 1 моль/л;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/>
              <a:t>учитывает, какая часть столкновений заканчивается химической реакцией.</a:t>
            </a: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>
            <a:hlinkClick r:id="rId7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179084"/>
            <a:ext cx="1460617" cy="63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5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Скорость химических реакций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Скорость – это изменение какой-либо величины в единицу времени.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2</a:t>
            </a:fld>
            <a:endParaRPr lang="ru-RU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8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20</a:t>
            </a:fld>
            <a:endParaRPr lang="ru-RU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27584" y="908720"/>
            <a:ext cx="6337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36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36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altLang="ru-RU" sz="36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36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600" b="1" i="1" dirty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altLang="ru-RU" sz="36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altLang="ru-RU" sz="36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50697"/>
              </p:ext>
            </p:extLst>
          </p:nvPr>
        </p:nvGraphicFramePr>
        <p:xfrm>
          <a:off x="847343" y="1916103"/>
          <a:ext cx="3736260" cy="80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Формула" r:id="rId3" imgW="1358640" imgH="291960" progId="Equation.3">
                  <p:embed/>
                </p:oleObj>
              </mc:Choice>
              <mc:Fallback>
                <p:oleObj name="Формула" r:id="rId3" imgW="1358640" imgH="29196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343" y="1916103"/>
                        <a:ext cx="3736260" cy="802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21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463312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V</a:t>
            </a:r>
            <a:r>
              <a:rPr lang="ru-RU" sz="3600" b="1" baseline="-25000" dirty="0" err="1" smtClean="0"/>
              <a:t>х.р</a:t>
            </a:r>
            <a:r>
              <a:rPr lang="ru-RU" sz="3600" b="1" baseline="-25000" dirty="0" smtClean="0"/>
              <a:t>.</a:t>
            </a:r>
            <a:r>
              <a:rPr lang="ru-RU" sz="2800" dirty="0" smtClean="0"/>
              <a:t> </a:t>
            </a:r>
            <a:r>
              <a:rPr lang="ru-RU" sz="2800" b="1" i="1" dirty="0" smtClean="0"/>
              <a:t>увеличивается при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1) Увеличении концентрации вещества в растворе</a:t>
            </a:r>
          </a:p>
          <a:p>
            <a:r>
              <a:rPr lang="ru-RU" sz="2800" dirty="0" smtClean="0"/>
              <a:t>2) Увеличении концентрации вещества в газе</a:t>
            </a:r>
          </a:p>
          <a:p>
            <a:r>
              <a:rPr lang="ru-RU" sz="2800" dirty="0" smtClean="0"/>
              <a:t>3) Увеличении давления газа</a:t>
            </a:r>
          </a:p>
          <a:p>
            <a:r>
              <a:rPr lang="ru-RU" sz="2800" dirty="0" smtClean="0"/>
              <a:t>4) Увеличении площади соприкосновения реагентов (измельчении твёрдого вещества)</a:t>
            </a:r>
            <a:endParaRPr lang="ru-RU" sz="28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22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3721" y="38404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/>
              <a:t>3) от энергии сталкивающихся молекул;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288" y="861839"/>
            <a:ext cx="835183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 u="sng" dirty="0">
                <a:solidFill>
                  <a:schemeClr val="accent2"/>
                </a:solidFill>
              </a:rPr>
              <a:t>Правило Вант-Гоффа</a:t>
            </a:r>
            <a:r>
              <a:rPr lang="ru-RU" altLang="ru-RU" sz="2400" dirty="0"/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 sz="2400" dirty="0"/>
              <a:t>(влияние температуры) </a:t>
            </a:r>
          </a:p>
          <a:p>
            <a:pPr>
              <a:spcBef>
                <a:spcPct val="50000"/>
              </a:spcBef>
            </a:pPr>
            <a:r>
              <a:rPr lang="ru-RU" altLang="ru-RU" sz="2400" b="1" dirty="0"/>
              <a:t>При повышении температуры</a:t>
            </a:r>
            <a:r>
              <a:rPr lang="ru-RU" altLang="ru-RU" sz="2400" dirty="0"/>
              <a:t> на каждые 10</a:t>
            </a:r>
            <a:r>
              <a:rPr lang="ru-RU" altLang="ru-RU" sz="2400" baseline="30000" dirty="0"/>
              <a:t>0</a:t>
            </a:r>
            <a:r>
              <a:rPr lang="ru-RU" altLang="ru-RU" sz="2400" dirty="0"/>
              <a:t>С </a:t>
            </a:r>
            <a:r>
              <a:rPr lang="ru-RU" altLang="ru-RU" sz="2400" b="1" dirty="0"/>
              <a:t>скорость</a:t>
            </a:r>
            <a:r>
              <a:rPr lang="ru-RU" altLang="ru-RU" sz="2400" dirty="0"/>
              <a:t> химической реакции </a:t>
            </a:r>
            <a:r>
              <a:rPr lang="ru-RU" altLang="ru-RU" sz="2400" b="1" dirty="0"/>
              <a:t>возрастает</a:t>
            </a:r>
            <a:r>
              <a:rPr lang="ru-RU" altLang="ru-RU" sz="2400" dirty="0"/>
              <a:t> в 2-4 раза.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23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3721" y="38404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/>
              <a:t>3) от энергии сталкивающихся молекул;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288" y="861839"/>
            <a:ext cx="835183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 u="sng" dirty="0">
                <a:solidFill>
                  <a:schemeClr val="accent2"/>
                </a:solidFill>
              </a:rPr>
              <a:t>Правило Вант-Гоффа</a:t>
            </a:r>
            <a:r>
              <a:rPr lang="ru-RU" altLang="ru-RU" sz="2400" dirty="0"/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 sz="2400" dirty="0"/>
              <a:t>(влияние температуры) </a:t>
            </a:r>
          </a:p>
          <a:p>
            <a:pPr>
              <a:spcBef>
                <a:spcPct val="50000"/>
              </a:spcBef>
            </a:pPr>
            <a:r>
              <a:rPr lang="ru-RU" altLang="ru-RU" sz="2400" b="1" dirty="0"/>
              <a:t>При повышении температуры</a:t>
            </a:r>
            <a:r>
              <a:rPr lang="ru-RU" altLang="ru-RU" sz="2400" dirty="0"/>
              <a:t> на каждые 10</a:t>
            </a:r>
            <a:r>
              <a:rPr lang="ru-RU" altLang="ru-RU" sz="2400" baseline="30000" dirty="0"/>
              <a:t>0</a:t>
            </a:r>
            <a:r>
              <a:rPr lang="ru-RU" altLang="ru-RU" sz="2400" dirty="0"/>
              <a:t>С </a:t>
            </a:r>
            <a:r>
              <a:rPr lang="ru-RU" altLang="ru-RU" sz="2400" b="1" dirty="0"/>
              <a:t>скорость</a:t>
            </a:r>
            <a:r>
              <a:rPr lang="ru-RU" altLang="ru-RU" sz="2400" dirty="0"/>
              <a:t> химической реакции </a:t>
            </a:r>
            <a:r>
              <a:rPr lang="ru-RU" altLang="ru-RU" sz="2400" b="1" dirty="0"/>
              <a:t>возрастает</a:t>
            </a:r>
            <a:r>
              <a:rPr lang="ru-RU" altLang="ru-RU" sz="2400" dirty="0"/>
              <a:t> в 2-4 раза.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381053"/>
              </p:ext>
            </p:extLst>
          </p:nvPr>
        </p:nvGraphicFramePr>
        <p:xfrm>
          <a:off x="3113613" y="3298800"/>
          <a:ext cx="2913063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Формула" r:id="rId3" imgW="787320" imgH="520560" progId="Equation.3">
                  <p:embed/>
                </p:oleObj>
              </mc:Choice>
              <mc:Fallback>
                <p:oleObj name="Формула" r:id="rId3" imgW="7873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613" y="3298800"/>
                        <a:ext cx="2913063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95288" y="5301208"/>
            <a:ext cx="820896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ym typeface="Symbol" pitchFamily="18" charset="2"/>
              </a:rPr>
              <a:t></a:t>
            </a:r>
            <a:r>
              <a:rPr lang="ru-RU" altLang="ru-RU" sz="2400" dirty="0"/>
              <a:t> - температурный коэффициент скорости химической реакции.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179084"/>
            <a:ext cx="1460617" cy="63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1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24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581779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 smtClean="0"/>
              <a:t>4) от присутствия других веществ </a:t>
            </a:r>
            <a:br>
              <a:rPr lang="ru-RU" altLang="ru-RU" sz="2400" dirty="0" smtClean="0"/>
            </a:br>
            <a:r>
              <a:rPr lang="ru-RU" altLang="ru-RU" sz="2400" dirty="0" smtClean="0"/>
              <a:t>(катализаторы, ингибиторы).</a:t>
            </a:r>
            <a:endParaRPr lang="ru-RU" sz="24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762B-136C-4CF1-8202-477FE28057B9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66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2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/>
              <a:t>Механизм действия катализаторов и ингибиторов</a:t>
            </a:r>
          </a:p>
        </p:txBody>
      </p:sp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1908175" y="4054475"/>
          <a:ext cx="7286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CS ChemDraw Drawing" r:id="rId4" imgW="729000" imgH="311760" progId="ChemDraw.Document.6.0">
                  <p:embed/>
                </p:oleObj>
              </mc:Choice>
              <mc:Fallback>
                <p:oleObj name="CS ChemDraw Drawing" r:id="rId4" imgW="729000" imgH="3117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054475"/>
                        <a:ext cx="7286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4173538" y="2636838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CS ChemDraw Drawing" r:id="rId6" imgW="686520" imgH="354960" progId="ChemDraw.Document.6.0">
                  <p:embed/>
                </p:oleObj>
              </mc:Choice>
              <mc:Fallback>
                <p:oleObj name="CS ChemDraw Drawing" r:id="rId6" imgW="686520" imgH="3549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2636838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2" name="Freeform 12"/>
          <p:cNvSpPr>
            <a:spLocks/>
          </p:cNvSpPr>
          <p:nvPr/>
        </p:nvSpPr>
        <p:spPr bwMode="auto">
          <a:xfrm>
            <a:off x="2844800" y="1412875"/>
            <a:ext cx="2447925" cy="3311525"/>
          </a:xfrm>
          <a:custGeom>
            <a:avLst/>
            <a:gdLst>
              <a:gd name="T0" fmla="*/ 0 w 1542"/>
              <a:gd name="T1" fmla="*/ 1414 h 2366"/>
              <a:gd name="T2" fmla="*/ 454 w 1542"/>
              <a:gd name="T3" fmla="*/ 416 h 2366"/>
              <a:gd name="T4" fmla="*/ 952 w 1542"/>
              <a:gd name="T5" fmla="*/ 325 h 2366"/>
              <a:gd name="T6" fmla="*/ 1542 w 1542"/>
              <a:gd name="T7" fmla="*/ 2366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2366">
                <a:moveTo>
                  <a:pt x="0" y="1414"/>
                </a:moveTo>
                <a:cubicBezTo>
                  <a:pt x="147" y="1005"/>
                  <a:pt x="295" y="597"/>
                  <a:pt x="454" y="416"/>
                </a:cubicBezTo>
                <a:cubicBezTo>
                  <a:pt x="613" y="235"/>
                  <a:pt x="771" y="0"/>
                  <a:pt x="952" y="325"/>
                </a:cubicBezTo>
                <a:cubicBezTo>
                  <a:pt x="1133" y="650"/>
                  <a:pt x="1444" y="2026"/>
                  <a:pt x="1542" y="23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971550" y="1268413"/>
            <a:ext cx="5976938" cy="4105275"/>
            <a:chOff x="612" y="799"/>
            <a:chExt cx="3765" cy="2586"/>
          </a:xfrm>
        </p:grpSpPr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flipV="1">
              <a:off x="612" y="799"/>
              <a:ext cx="0" cy="2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>
              <a:off x="612" y="3385"/>
              <a:ext cx="3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76" name="Line 16"/>
          <p:cNvSpPr>
            <a:spLocks noChangeShapeType="1"/>
          </p:cNvSpPr>
          <p:nvPr/>
        </p:nvSpPr>
        <p:spPr bwMode="auto">
          <a:xfrm flipH="1">
            <a:off x="1403350" y="342900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5292725" y="472440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2843213" y="34290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4067175" y="162877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H="1">
            <a:off x="971550" y="47244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1763713" y="3429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3179763" y="1196975"/>
            <a:ext cx="307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/>
              <a:t>переходное состояние</a:t>
            </a:r>
          </a:p>
        </p:txBody>
      </p:sp>
      <p:graphicFrame>
        <p:nvGraphicFramePr>
          <p:cNvPr id="66585" name="Object 25"/>
          <p:cNvGraphicFramePr>
            <a:graphicFrameLocks noChangeAspect="1"/>
          </p:cNvGraphicFramePr>
          <p:nvPr/>
        </p:nvGraphicFramePr>
        <p:xfrm>
          <a:off x="395288" y="3251200"/>
          <a:ext cx="4651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CS ChemDraw Drawing" r:id="rId8" imgW="465480" imgH="354960" progId="ChemDraw.Document.6.0">
                  <p:embed/>
                </p:oleObj>
              </mc:Choice>
              <mc:Fallback>
                <p:oleObj name="CS ChemDraw Drawing" r:id="rId8" imgW="465480" imgH="3549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51200"/>
                        <a:ext cx="465137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6" name="Object 26"/>
          <p:cNvGraphicFramePr>
            <a:graphicFrameLocks noChangeAspect="1"/>
          </p:cNvGraphicFramePr>
          <p:nvPr/>
        </p:nvGraphicFramePr>
        <p:xfrm>
          <a:off x="395288" y="126841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CS ChemDraw Drawing" r:id="rId10" imgW="203040" imgH="305280" progId="ChemDraw.Document.6.0">
                  <p:embed/>
                </p:oleObj>
              </mc:Choice>
              <mc:Fallback>
                <p:oleObj name="CS ChemDraw Drawing" r:id="rId10" imgW="203040" imgH="3052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20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6083300" y="551021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ХОД РЕАКЦИИ</a:t>
            </a:r>
          </a:p>
        </p:txBody>
      </p: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1042988" y="2854325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 dirty="0"/>
              <a:t>А</a:t>
            </a:r>
          </a:p>
        </p:txBody>
      </p:sp>
      <p:sp>
        <p:nvSpPr>
          <p:cNvPr id="66594" name="Oval 34"/>
          <p:cNvSpPr>
            <a:spLocks noChangeArrowheads="1"/>
          </p:cNvSpPr>
          <p:nvPr/>
        </p:nvSpPr>
        <p:spPr bwMode="auto">
          <a:xfrm>
            <a:off x="1692275" y="2854325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/>
              <a:t>В</a:t>
            </a:r>
          </a:p>
        </p:txBody>
      </p:sp>
      <p:sp>
        <p:nvSpPr>
          <p:cNvPr id="66598" name="Oval 38"/>
          <p:cNvSpPr>
            <a:spLocks noChangeArrowheads="1"/>
          </p:cNvSpPr>
          <p:nvPr/>
        </p:nvSpPr>
        <p:spPr bwMode="auto">
          <a:xfrm>
            <a:off x="5364163" y="4221163"/>
            <a:ext cx="122396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 dirty="0"/>
              <a:t>АВ</a:t>
            </a:r>
          </a:p>
        </p:txBody>
      </p:sp>
      <p:sp>
        <p:nvSpPr>
          <p:cNvPr id="33" name="Стрелка вправо 32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>
            <a:hlinkClick r:id="rId1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107076"/>
            <a:ext cx="1460617" cy="63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3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26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692696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Понятно, что для увеличения скорости реакции необходимо уменьшить энергию активации.</a:t>
            </a:r>
          </a:p>
          <a:p>
            <a:r>
              <a:rPr lang="ru-RU" sz="2800" dirty="0" smtClean="0"/>
              <a:t>Катализатор реагирует с одним из исходных веществ (энергия активации такой реакции должна быть небольшой), после чего промежуточно образующее вещество взаимодействует с другим реагентом, превращаясь в продукты реакции и регенерируя  катализатор.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3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4762B-136C-4CF1-8202-477FE28057B9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66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2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/>
              <a:t>Механизм действия катализаторов и ингибиторов</a:t>
            </a:r>
          </a:p>
        </p:txBody>
      </p:sp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1908175" y="4054475"/>
          <a:ext cx="7286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CS ChemDraw Drawing" r:id="rId4" imgW="729000" imgH="311760" progId="ChemDraw.Document.6.0">
                  <p:embed/>
                </p:oleObj>
              </mc:Choice>
              <mc:Fallback>
                <p:oleObj name="CS ChemDraw Drawing" r:id="rId4" imgW="729000" imgH="3117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054475"/>
                        <a:ext cx="7286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1" name="Object 11"/>
          <p:cNvGraphicFramePr>
            <a:graphicFrameLocks noChangeAspect="1"/>
          </p:cNvGraphicFramePr>
          <p:nvPr/>
        </p:nvGraphicFramePr>
        <p:xfrm>
          <a:off x="4173538" y="2636838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CS ChemDraw Drawing" r:id="rId6" imgW="686520" imgH="354960" progId="ChemDraw.Document.6.0">
                  <p:embed/>
                </p:oleObj>
              </mc:Choice>
              <mc:Fallback>
                <p:oleObj name="CS ChemDraw Drawing" r:id="rId6" imgW="686520" imgH="3549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2636838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2" name="Freeform 12"/>
          <p:cNvSpPr>
            <a:spLocks/>
          </p:cNvSpPr>
          <p:nvPr/>
        </p:nvSpPr>
        <p:spPr bwMode="auto">
          <a:xfrm>
            <a:off x="2844800" y="1412875"/>
            <a:ext cx="2447925" cy="3311525"/>
          </a:xfrm>
          <a:custGeom>
            <a:avLst/>
            <a:gdLst>
              <a:gd name="T0" fmla="*/ 0 w 1542"/>
              <a:gd name="T1" fmla="*/ 1414 h 2366"/>
              <a:gd name="T2" fmla="*/ 454 w 1542"/>
              <a:gd name="T3" fmla="*/ 416 h 2366"/>
              <a:gd name="T4" fmla="*/ 952 w 1542"/>
              <a:gd name="T5" fmla="*/ 325 h 2366"/>
              <a:gd name="T6" fmla="*/ 1542 w 1542"/>
              <a:gd name="T7" fmla="*/ 2366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2" h="2366">
                <a:moveTo>
                  <a:pt x="0" y="1414"/>
                </a:moveTo>
                <a:cubicBezTo>
                  <a:pt x="147" y="1005"/>
                  <a:pt x="295" y="597"/>
                  <a:pt x="454" y="416"/>
                </a:cubicBezTo>
                <a:cubicBezTo>
                  <a:pt x="613" y="235"/>
                  <a:pt x="771" y="0"/>
                  <a:pt x="952" y="325"/>
                </a:cubicBezTo>
                <a:cubicBezTo>
                  <a:pt x="1133" y="650"/>
                  <a:pt x="1444" y="2026"/>
                  <a:pt x="1542" y="23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971550" y="1268413"/>
            <a:ext cx="5976938" cy="4105275"/>
            <a:chOff x="612" y="799"/>
            <a:chExt cx="3765" cy="2586"/>
          </a:xfrm>
        </p:grpSpPr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flipV="1">
              <a:off x="612" y="799"/>
              <a:ext cx="0" cy="2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>
              <a:off x="612" y="3385"/>
              <a:ext cx="3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76" name="Line 16"/>
          <p:cNvSpPr>
            <a:spLocks noChangeShapeType="1"/>
          </p:cNvSpPr>
          <p:nvPr/>
        </p:nvSpPr>
        <p:spPr bwMode="auto">
          <a:xfrm flipH="1">
            <a:off x="1403350" y="342900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5292725" y="472440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2843213" y="34290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4067175" y="162877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H="1">
            <a:off x="971550" y="47244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1763713" y="3429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3179763" y="1196975"/>
            <a:ext cx="307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/>
              <a:t>переходное состояние</a:t>
            </a:r>
          </a:p>
        </p:txBody>
      </p:sp>
      <p:graphicFrame>
        <p:nvGraphicFramePr>
          <p:cNvPr id="66585" name="Object 25"/>
          <p:cNvGraphicFramePr>
            <a:graphicFrameLocks noChangeAspect="1"/>
          </p:cNvGraphicFramePr>
          <p:nvPr/>
        </p:nvGraphicFramePr>
        <p:xfrm>
          <a:off x="395288" y="3251200"/>
          <a:ext cx="4651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CS ChemDraw Drawing" r:id="rId8" imgW="465480" imgH="354960" progId="ChemDraw.Document.6.0">
                  <p:embed/>
                </p:oleObj>
              </mc:Choice>
              <mc:Fallback>
                <p:oleObj name="CS ChemDraw Drawing" r:id="rId8" imgW="465480" imgH="3549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251200"/>
                        <a:ext cx="465137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6" name="Object 26"/>
          <p:cNvGraphicFramePr>
            <a:graphicFrameLocks noChangeAspect="1"/>
          </p:cNvGraphicFramePr>
          <p:nvPr/>
        </p:nvGraphicFramePr>
        <p:xfrm>
          <a:off x="395288" y="1268413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CS ChemDraw Drawing" r:id="rId10" imgW="203040" imgH="305280" progId="ChemDraw.Document.6.0">
                  <p:embed/>
                </p:oleObj>
              </mc:Choice>
              <mc:Fallback>
                <p:oleObj name="CS ChemDraw Drawing" r:id="rId10" imgW="203040" imgH="3052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20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6083300" y="551021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ХОД РЕАКЦИИ</a:t>
            </a:r>
          </a:p>
        </p:txBody>
      </p:sp>
      <p:sp>
        <p:nvSpPr>
          <p:cNvPr id="66590" name="Freeform 30"/>
          <p:cNvSpPr>
            <a:spLocks/>
          </p:cNvSpPr>
          <p:nvPr/>
        </p:nvSpPr>
        <p:spPr bwMode="auto">
          <a:xfrm>
            <a:off x="2843213" y="2913063"/>
            <a:ext cx="4321175" cy="2016125"/>
          </a:xfrm>
          <a:custGeom>
            <a:avLst/>
            <a:gdLst>
              <a:gd name="T0" fmla="*/ 0 w 2722"/>
              <a:gd name="T1" fmla="*/ 325 h 1270"/>
              <a:gd name="T2" fmla="*/ 136 w 2722"/>
              <a:gd name="T3" fmla="*/ 325 h 1270"/>
              <a:gd name="T4" fmla="*/ 318 w 2722"/>
              <a:gd name="T5" fmla="*/ 53 h 1270"/>
              <a:gd name="T6" fmla="*/ 499 w 2722"/>
              <a:gd name="T7" fmla="*/ 643 h 1270"/>
              <a:gd name="T8" fmla="*/ 726 w 2722"/>
              <a:gd name="T9" fmla="*/ 733 h 1270"/>
              <a:gd name="T10" fmla="*/ 908 w 2722"/>
              <a:gd name="T11" fmla="*/ 461 h 1270"/>
              <a:gd name="T12" fmla="*/ 1361 w 2722"/>
              <a:gd name="T13" fmla="*/ 1141 h 1270"/>
              <a:gd name="T14" fmla="*/ 2722 w 2722"/>
              <a:gd name="T15" fmla="*/ 1232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22" h="1270">
                <a:moveTo>
                  <a:pt x="0" y="325"/>
                </a:moveTo>
                <a:cubicBezTo>
                  <a:pt x="41" y="347"/>
                  <a:pt x="83" y="370"/>
                  <a:pt x="136" y="325"/>
                </a:cubicBezTo>
                <a:cubicBezTo>
                  <a:pt x="189" y="280"/>
                  <a:pt x="258" y="0"/>
                  <a:pt x="318" y="53"/>
                </a:cubicBezTo>
                <a:cubicBezTo>
                  <a:pt x="378" y="106"/>
                  <a:pt x="431" y="530"/>
                  <a:pt x="499" y="643"/>
                </a:cubicBezTo>
                <a:cubicBezTo>
                  <a:pt x="567" y="756"/>
                  <a:pt x="658" y="763"/>
                  <a:pt x="726" y="733"/>
                </a:cubicBezTo>
                <a:cubicBezTo>
                  <a:pt x="794" y="703"/>
                  <a:pt x="802" y="393"/>
                  <a:pt x="908" y="461"/>
                </a:cubicBezTo>
                <a:cubicBezTo>
                  <a:pt x="1014" y="529"/>
                  <a:pt x="1059" y="1012"/>
                  <a:pt x="1361" y="1141"/>
                </a:cubicBezTo>
                <a:cubicBezTo>
                  <a:pt x="1663" y="1270"/>
                  <a:pt x="2495" y="1217"/>
                  <a:pt x="2722" y="1232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91" name="Oval 31"/>
          <p:cNvSpPr>
            <a:spLocks noChangeArrowheads="1"/>
          </p:cNvSpPr>
          <p:nvPr/>
        </p:nvSpPr>
        <p:spPr bwMode="auto">
          <a:xfrm>
            <a:off x="6516688" y="1700213"/>
            <a:ext cx="122396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/>
              <a:t>АК</a:t>
            </a:r>
          </a:p>
        </p:txBody>
      </p:sp>
      <p:sp>
        <p:nvSpPr>
          <p:cNvPr id="66593" name="Oval 33"/>
          <p:cNvSpPr>
            <a:spLocks noChangeArrowheads="1"/>
          </p:cNvSpPr>
          <p:nvPr/>
        </p:nvSpPr>
        <p:spPr bwMode="auto">
          <a:xfrm>
            <a:off x="1042988" y="2854325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 dirty="0"/>
              <a:t>А</a:t>
            </a:r>
          </a:p>
        </p:txBody>
      </p:sp>
      <p:sp>
        <p:nvSpPr>
          <p:cNvPr id="66594" name="Oval 34"/>
          <p:cNvSpPr>
            <a:spLocks noChangeArrowheads="1"/>
          </p:cNvSpPr>
          <p:nvPr/>
        </p:nvSpPr>
        <p:spPr bwMode="auto">
          <a:xfrm>
            <a:off x="1692275" y="2854325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/>
              <a:t>В</a:t>
            </a:r>
          </a:p>
        </p:txBody>
      </p:sp>
      <p:sp>
        <p:nvSpPr>
          <p:cNvPr id="66595" name="Oval 35"/>
          <p:cNvSpPr>
            <a:spLocks noChangeArrowheads="1"/>
          </p:cNvSpPr>
          <p:nvPr/>
        </p:nvSpPr>
        <p:spPr bwMode="auto">
          <a:xfrm>
            <a:off x="2339975" y="2854325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 dirty="0"/>
              <a:t>К</a:t>
            </a:r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H="1">
            <a:off x="3851275" y="2133600"/>
            <a:ext cx="295275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98" name="Oval 38"/>
          <p:cNvSpPr>
            <a:spLocks noChangeArrowheads="1"/>
          </p:cNvSpPr>
          <p:nvPr/>
        </p:nvSpPr>
        <p:spPr bwMode="auto">
          <a:xfrm>
            <a:off x="5364163" y="4221163"/>
            <a:ext cx="122396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 dirty="0"/>
              <a:t>АВ</a:t>
            </a:r>
          </a:p>
        </p:txBody>
      </p:sp>
      <p:sp>
        <p:nvSpPr>
          <p:cNvPr id="66599" name="Oval 39"/>
          <p:cNvSpPr>
            <a:spLocks noChangeArrowheads="1"/>
          </p:cNvSpPr>
          <p:nvPr/>
        </p:nvSpPr>
        <p:spPr bwMode="auto">
          <a:xfrm>
            <a:off x="6732588" y="4149725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/>
              <a:t>К</a:t>
            </a:r>
          </a:p>
        </p:txBody>
      </p:sp>
      <p:sp>
        <p:nvSpPr>
          <p:cNvPr id="33" name="Стрелка вправо 32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>
            <a:hlinkClick r:id="rId1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179084"/>
            <a:ext cx="1460617" cy="63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1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1356-1B2F-4976-9B99-C2D0BADD9C5F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4000"/>
              <a:t>Пример: влияние катализаторов</a:t>
            </a:r>
          </a:p>
        </p:txBody>
      </p:sp>
      <p:graphicFrame>
        <p:nvGraphicFramePr>
          <p:cNvPr id="71685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897063" y="1600200"/>
          <a:ext cx="1157287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600200"/>
                        <a:ext cx="1157287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9750" y="1484313"/>
          <a:ext cx="46958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Формула" r:id="rId5" imgW="1130040" imgH="228600" progId="Equation.3">
                  <p:embed/>
                </p:oleObj>
              </mc:Choice>
              <mc:Fallback>
                <p:oleObj name="Формула" r:id="rId5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84313"/>
                        <a:ext cx="46958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399088" y="1628775"/>
            <a:ext cx="3744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ОЧЕНЬ МЕДЛЕННО!</a:t>
            </a: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>
            <a:hlinkClick r:id="rId7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5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1356-1B2F-4976-9B99-C2D0BADD9C5F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4000"/>
              <a:t>Пример: влияние катализаторов</a:t>
            </a:r>
          </a:p>
        </p:txBody>
      </p:sp>
      <p:graphicFrame>
        <p:nvGraphicFramePr>
          <p:cNvPr id="71685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897063" y="1600200"/>
          <a:ext cx="1157287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600200"/>
                        <a:ext cx="1157287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9750" y="1484313"/>
          <a:ext cx="46958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Формула" r:id="rId5" imgW="1130040" imgH="228600" progId="Equation.3">
                  <p:embed/>
                </p:oleObj>
              </mc:Choice>
              <mc:Fallback>
                <p:oleObj name="Формула" r:id="rId5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84313"/>
                        <a:ext cx="46958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9750" y="2978150"/>
          <a:ext cx="47656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Формула" r:id="rId7" imgW="1143000" imgH="215640" progId="Equation.3">
                  <p:embed/>
                </p:oleObj>
              </mc:Choice>
              <mc:Fallback>
                <p:oleObj name="Формула" r:id="rId7" imgW="1143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978150"/>
                        <a:ext cx="47656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399088" y="1628775"/>
            <a:ext cx="3744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ОЧЕНЬ МЕДЛЕННО!</a:t>
            </a:r>
          </a:p>
        </p:txBody>
      </p:sp>
      <p:graphicFrame>
        <p:nvGraphicFramePr>
          <p:cNvPr id="71692" name="Object 1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39750" y="4076700"/>
          <a:ext cx="58086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Формула" r:id="rId9" imgW="1460160" imgH="228600" progId="Equation.3">
                  <p:embed/>
                </p:oleObj>
              </mc:Choice>
              <mc:Fallback>
                <p:oleObj name="Формула" r:id="rId9" imgW="1460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76700"/>
                        <a:ext cx="5808663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5364163" y="3038475"/>
            <a:ext cx="36004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БЫСТРО, 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САМОПРОИЗВОЛЬНО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5543550" y="515778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ОЧЕНЬ БЫСТРО</a:t>
            </a: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>
            <a:hlinkClick r:id="rId11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7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Скорость химических реакций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Скорость – это изменение какой-либо величины в единицу времени.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Скорость движения – изменение расстояния в единицу времени, </a:t>
            </a:r>
          </a:p>
          <a:p>
            <a:r>
              <a:rPr lang="ru-RU" sz="2400" dirty="0" smtClean="0"/>
              <a:t>скорость инфляции, </a:t>
            </a:r>
          </a:p>
          <a:p>
            <a:r>
              <a:rPr lang="ru-RU" sz="2400" dirty="0" smtClean="0"/>
              <a:t>прирост массы (поросят) – скорость увеличения массы и др.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3</a:t>
            </a:fld>
            <a:endParaRPr lang="ru-RU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9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30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9819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638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765648"/>
            <a:ext cx="7943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6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548461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31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984"/>
            <a:ext cx="79438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83657"/>
            <a:ext cx="78676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3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32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048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819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33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077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4638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7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34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5" y="260648"/>
            <a:ext cx="3819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0" y="908720"/>
            <a:ext cx="88677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0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35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5" y="260648"/>
            <a:ext cx="3819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0" y="908720"/>
            <a:ext cx="88677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7" y="3573016"/>
            <a:ext cx="69246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2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36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76672"/>
            <a:ext cx="861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4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37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76672"/>
            <a:ext cx="861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" y="2492896"/>
            <a:ext cx="84582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9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38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76672"/>
            <a:ext cx="861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" y="2492896"/>
            <a:ext cx="84582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30935"/>
            <a:ext cx="70008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39</a:t>
            </a:fld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69437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6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Скорость химических реакций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Скорость – это изменение какой-либо величины в единицу времени.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Скорость движения – изменение расстояния в единицу времени, </a:t>
            </a:r>
          </a:p>
          <a:p>
            <a:r>
              <a:rPr lang="ru-RU" sz="2400" dirty="0" smtClean="0"/>
              <a:t>скорость инфляции, </a:t>
            </a:r>
          </a:p>
          <a:p>
            <a:r>
              <a:rPr lang="ru-RU" sz="2400" dirty="0" smtClean="0"/>
              <a:t>прирост массы (поросят) – скорость увеличения массы и др.</a:t>
            </a:r>
            <a:endParaRPr lang="ru-RU" sz="2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3969742"/>
            <a:ext cx="74882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u="sng" dirty="0"/>
              <a:t>Скоростью химической реакции </a:t>
            </a:r>
            <a:r>
              <a:rPr lang="ru-RU" altLang="ru-RU" sz="2400" b="1" dirty="0"/>
              <a:t>называют изменение концентрации вещества в единицу времени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4</a:t>
            </a:fld>
            <a:endParaRPr lang="ru-RU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99B-4629-413E-998C-58160BA99730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74848" y="269776"/>
            <a:ext cx="8229600" cy="1143000"/>
          </a:xfrm>
        </p:spPr>
        <p:txBody>
          <a:bodyPr/>
          <a:lstStyle/>
          <a:p>
            <a:r>
              <a:rPr lang="ru-RU" altLang="ru-RU" sz="3200" b="1" dirty="0"/>
              <a:t>3. </a:t>
            </a:r>
            <a:r>
              <a:rPr lang="ru-RU" altLang="ru-RU" sz="4000" b="1" dirty="0"/>
              <a:t>Химическое</a:t>
            </a:r>
            <a:r>
              <a:rPr lang="ru-RU" altLang="ru-RU" sz="3200" b="1" dirty="0"/>
              <a:t> </a:t>
            </a:r>
            <a:r>
              <a:rPr lang="ru-RU" altLang="ru-RU" sz="4000" b="1" dirty="0"/>
              <a:t>равновесие</a:t>
            </a:r>
            <a:endParaRPr lang="ru-RU" altLang="ru-RU" sz="3200" b="1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03575" y="1846263"/>
            <a:ext cx="230505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Реакции</a:t>
            </a:r>
          </a:p>
        </p:txBody>
      </p: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2268538" y="2492375"/>
            <a:ext cx="3960812" cy="431800"/>
            <a:chOff x="1020" y="1162"/>
            <a:chExt cx="2495" cy="272"/>
          </a:xfrm>
        </p:grpSpPr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 flipH="1">
              <a:off x="1020" y="1162"/>
              <a:ext cx="771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2744" y="1162"/>
              <a:ext cx="771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116013" y="3032125"/>
            <a:ext cx="2447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необратимые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724525" y="3033713"/>
            <a:ext cx="2519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обратимые</a:t>
            </a:r>
          </a:p>
        </p:txBody>
      </p:sp>
      <p:sp>
        <p:nvSpPr>
          <p:cNvPr id="27665" name="Oval 1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4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99B-4629-413E-998C-58160BA99730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74848" y="269776"/>
            <a:ext cx="8229600" cy="1143000"/>
          </a:xfrm>
        </p:spPr>
        <p:txBody>
          <a:bodyPr/>
          <a:lstStyle/>
          <a:p>
            <a:r>
              <a:rPr lang="ru-RU" altLang="ru-RU" sz="3200" b="1" dirty="0"/>
              <a:t>3. </a:t>
            </a:r>
            <a:r>
              <a:rPr lang="ru-RU" altLang="ru-RU" sz="4000" b="1" dirty="0"/>
              <a:t>Химическое</a:t>
            </a:r>
            <a:r>
              <a:rPr lang="ru-RU" altLang="ru-RU" sz="3200" b="1" dirty="0"/>
              <a:t> </a:t>
            </a:r>
            <a:r>
              <a:rPr lang="ru-RU" altLang="ru-RU" sz="4000" b="1" dirty="0"/>
              <a:t>равновесие</a:t>
            </a:r>
            <a:endParaRPr lang="ru-RU" altLang="ru-RU" sz="3200" b="1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03575" y="1846263"/>
            <a:ext cx="230505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Реакции</a:t>
            </a:r>
          </a:p>
        </p:txBody>
      </p: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2268538" y="2492375"/>
            <a:ext cx="3960812" cy="431800"/>
            <a:chOff x="1020" y="1162"/>
            <a:chExt cx="2495" cy="272"/>
          </a:xfrm>
        </p:grpSpPr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 flipH="1">
              <a:off x="1020" y="1162"/>
              <a:ext cx="771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2744" y="1162"/>
              <a:ext cx="771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116013" y="3032125"/>
            <a:ext cx="2447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необратимые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724525" y="3033713"/>
            <a:ext cx="2519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обратимые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041400" y="3752850"/>
            <a:ext cx="2593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665" name="Oval 1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39750" y="4508500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/>
              <a:t>(Полное расходование исходных веществ)</a:t>
            </a:r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5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99B-4629-413E-998C-58160BA99730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74848" y="269776"/>
            <a:ext cx="8229600" cy="1143000"/>
          </a:xfrm>
        </p:spPr>
        <p:txBody>
          <a:bodyPr/>
          <a:lstStyle/>
          <a:p>
            <a:r>
              <a:rPr lang="ru-RU" altLang="ru-RU" sz="3200" b="1" dirty="0"/>
              <a:t>3. </a:t>
            </a:r>
            <a:r>
              <a:rPr lang="ru-RU" altLang="ru-RU" sz="4000" b="1" dirty="0"/>
              <a:t>Химическое</a:t>
            </a:r>
            <a:r>
              <a:rPr lang="ru-RU" altLang="ru-RU" sz="3200" b="1" dirty="0"/>
              <a:t> </a:t>
            </a:r>
            <a:r>
              <a:rPr lang="ru-RU" altLang="ru-RU" sz="4000" b="1" dirty="0"/>
              <a:t>равновесие</a:t>
            </a:r>
            <a:endParaRPr lang="ru-RU" altLang="ru-RU" sz="3200" b="1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03575" y="1846263"/>
            <a:ext cx="230505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Реакции</a:t>
            </a:r>
          </a:p>
        </p:txBody>
      </p: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2268538" y="2492375"/>
            <a:ext cx="3960812" cy="431800"/>
            <a:chOff x="1020" y="1162"/>
            <a:chExt cx="2495" cy="272"/>
          </a:xfrm>
        </p:grpSpPr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 flipH="1">
              <a:off x="1020" y="1162"/>
              <a:ext cx="771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2744" y="1162"/>
              <a:ext cx="771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116013" y="3032125"/>
            <a:ext cx="2447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необратимые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724525" y="3033713"/>
            <a:ext cx="2519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обратимые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005388" y="3752850"/>
            <a:ext cx="4103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041400" y="3752850"/>
            <a:ext cx="2593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665" name="Oval 1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39750" y="4508500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/>
              <a:t>(Полное расходование исходных веществ)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716463" y="4508500"/>
            <a:ext cx="4103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/>
              <a:t>(В смеси присутствуют все участники реакции)</a:t>
            </a:r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4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E99B-4629-413E-998C-58160BA99730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74848" y="269776"/>
            <a:ext cx="8229600" cy="1143000"/>
          </a:xfrm>
        </p:spPr>
        <p:txBody>
          <a:bodyPr/>
          <a:lstStyle/>
          <a:p>
            <a:r>
              <a:rPr lang="ru-RU" altLang="ru-RU" sz="3200" b="1" dirty="0"/>
              <a:t>3. </a:t>
            </a:r>
            <a:r>
              <a:rPr lang="ru-RU" altLang="ru-RU" sz="4000" b="1" dirty="0"/>
              <a:t>Химическое</a:t>
            </a:r>
            <a:r>
              <a:rPr lang="ru-RU" altLang="ru-RU" sz="3200" b="1" dirty="0"/>
              <a:t> </a:t>
            </a:r>
            <a:r>
              <a:rPr lang="ru-RU" altLang="ru-RU" sz="4000" b="1" dirty="0"/>
              <a:t>равновесие</a:t>
            </a:r>
            <a:endParaRPr lang="ru-RU" altLang="ru-RU" sz="3200" b="1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03575" y="1846263"/>
            <a:ext cx="230505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Реакции</a:t>
            </a:r>
          </a:p>
        </p:txBody>
      </p: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2268538" y="2492375"/>
            <a:ext cx="3960812" cy="431800"/>
            <a:chOff x="1020" y="1162"/>
            <a:chExt cx="2495" cy="272"/>
          </a:xfrm>
        </p:grpSpPr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 flipH="1">
              <a:off x="1020" y="1162"/>
              <a:ext cx="771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2744" y="1162"/>
              <a:ext cx="771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116013" y="3032125"/>
            <a:ext cx="2447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необратимые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724525" y="3033713"/>
            <a:ext cx="2519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обратимые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005388" y="3752850"/>
            <a:ext cx="4103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041400" y="3752850"/>
            <a:ext cx="2593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3200" b="1" i="1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altLang="ru-RU" sz="32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665" name="Oval 1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39750" y="4508500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/>
              <a:t>(Полное расходование исходных веществ)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716463" y="4508500"/>
            <a:ext cx="4103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/>
              <a:t>(В смеси присутствуют все участники реакции)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39750" y="5445224"/>
            <a:ext cx="83527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 dirty="0" smtClean="0"/>
              <a:t>Условия необратимости: </a:t>
            </a:r>
            <a:r>
              <a:rPr lang="en-US" altLang="ru-RU" sz="2800" dirty="0" smtClean="0"/>
              <a:t/>
            </a:r>
            <a:br>
              <a:rPr lang="en-US" altLang="ru-RU" sz="2800" dirty="0" smtClean="0"/>
            </a:br>
            <a:r>
              <a:rPr lang="ru-RU" altLang="ru-RU" sz="2800" dirty="0" smtClean="0">
                <a:solidFill>
                  <a:srgbClr val="FF0000"/>
                </a:solidFill>
              </a:rPr>
              <a:t>↓, ↑, </a:t>
            </a:r>
            <a:r>
              <a:rPr lang="en-US" altLang="ru-RU" sz="2800" dirty="0" smtClean="0">
                <a:solidFill>
                  <a:srgbClr val="FF0000"/>
                </a:solidFill>
              </a:rPr>
              <a:t>H</a:t>
            </a:r>
            <a:r>
              <a:rPr lang="en-US" altLang="ru-RU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ru-RU" sz="2800" dirty="0" smtClean="0">
                <a:solidFill>
                  <a:srgbClr val="FF0000"/>
                </a:solidFill>
              </a:rPr>
              <a:t>O, </a:t>
            </a:r>
            <a:r>
              <a:rPr lang="ru-RU" altLang="ru-RU" sz="2800" dirty="0" smtClean="0">
                <a:solidFill>
                  <a:srgbClr val="FF0000"/>
                </a:solidFill>
              </a:rPr>
              <a:t>слабый электролит, +</a:t>
            </a:r>
            <a:r>
              <a:rPr lang="en-US" altLang="ru-RU" sz="2800" dirty="0" smtClean="0">
                <a:solidFill>
                  <a:srgbClr val="FF0000"/>
                </a:solidFill>
              </a:rPr>
              <a:t>Q</a:t>
            </a:r>
            <a:endParaRPr lang="ru-RU" altLang="ru-RU" sz="2800" dirty="0">
              <a:solidFill>
                <a:srgbClr val="FF0000"/>
              </a:solidFill>
            </a:endParaRPr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9507-725F-4D2D-A313-AE2B13D1C149}" type="slidenum">
              <a:rPr lang="ru-RU" altLang="ru-RU"/>
              <a:pPr/>
              <a:t>44</a:t>
            </a:fld>
            <a:endParaRPr lang="ru-RU" altLang="ru-RU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23850" y="1268760"/>
            <a:ext cx="4537075" cy="3608387"/>
            <a:chOff x="249" y="1071"/>
            <a:chExt cx="2858" cy="2273"/>
          </a:xfrm>
        </p:grpSpPr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521" y="1298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521" y="3158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249" y="1071"/>
              <a:ext cx="17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V</a:t>
              </a:r>
              <a:r>
                <a:rPr lang="ru-RU" altLang="ru-RU" baseline="-25000"/>
                <a:t>ХР</a:t>
              </a:r>
              <a:endParaRPr lang="ru-RU" altLang="ru-RU"/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2381" y="3113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t</a:t>
              </a:r>
              <a:r>
                <a:rPr lang="ru-RU" altLang="ru-RU"/>
                <a:t>, время</a:t>
              </a:r>
            </a:p>
          </p:txBody>
        </p:sp>
      </p:grpSp>
      <p:sp>
        <p:nvSpPr>
          <p:cNvPr id="30729" name="Freeform 9"/>
          <p:cNvSpPr>
            <a:spLocks/>
          </p:cNvSpPr>
          <p:nvPr/>
        </p:nvSpPr>
        <p:spPr bwMode="auto">
          <a:xfrm>
            <a:off x="755650" y="1918047"/>
            <a:ext cx="2232025" cy="1163638"/>
          </a:xfrm>
          <a:custGeom>
            <a:avLst/>
            <a:gdLst>
              <a:gd name="T0" fmla="*/ 0 w 1406"/>
              <a:gd name="T1" fmla="*/ 0 h 733"/>
              <a:gd name="T2" fmla="*/ 91 w 1406"/>
              <a:gd name="T3" fmla="*/ 408 h 733"/>
              <a:gd name="T4" fmla="*/ 499 w 1406"/>
              <a:gd name="T5" fmla="*/ 680 h 733"/>
              <a:gd name="T6" fmla="*/ 817 w 1406"/>
              <a:gd name="T7" fmla="*/ 725 h 733"/>
              <a:gd name="T8" fmla="*/ 1406 w 1406"/>
              <a:gd name="T9" fmla="*/ 725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33">
                <a:moveTo>
                  <a:pt x="0" y="0"/>
                </a:moveTo>
                <a:cubicBezTo>
                  <a:pt x="4" y="147"/>
                  <a:pt x="8" y="295"/>
                  <a:pt x="91" y="408"/>
                </a:cubicBezTo>
                <a:cubicBezTo>
                  <a:pt x="174" y="521"/>
                  <a:pt x="378" y="627"/>
                  <a:pt x="499" y="680"/>
                </a:cubicBezTo>
                <a:cubicBezTo>
                  <a:pt x="620" y="733"/>
                  <a:pt x="666" y="718"/>
                  <a:pt x="817" y="725"/>
                </a:cubicBezTo>
                <a:cubicBezTo>
                  <a:pt x="968" y="732"/>
                  <a:pt x="1308" y="725"/>
                  <a:pt x="1406" y="725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755650" y="3056285"/>
            <a:ext cx="2160588" cy="1454150"/>
          </a:xfrm>
          <a:custGeom>
            <a:avLst/>
            <a:gdLst>
              <a:gd name="T0" fmla="*/ 0 w 1361"/>
              <a:gd name="T1" fmla="*/ 916 h 916"/>
              <a:gd name="T2" fmla="*/ 227 w 1361"/>
              <a:gd name="T3" fmla="*/ 462 h 916"/>
              <a:gd name="T4" fmla="*/ 499 w 1361"/>
              <a:gd name="T5" fmla="*/ 235 h 916"/>
              <a:gd name="T6" fmla="*/ 771 w 1361"/>
              <a:gd name="T7" fmla="*/ 54 h 916"/>
              <a:gd name="T8" fmla="*/ 998 w 1361"/>
              <a:gd name="T9" fmla="*/ 8 h 916"/>
              <a:gd name="T10" fmla="*/ 1361 w 1361"/>
              <a:gd name="T11" fmla="*/ 8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1" h="916">
                <a:moveTo>
                  <a:pt x="0" y="916"/>
                </a:moveTo>
                <a:cubicBezTo>
                  <a:pt x="72" y="745"/>
                  <a:pt x="144" y="575"/>
                  <a:pt x="227" y="462"/>
                </a:cubicBezTo>
                <a:cubicBezTo>
                  <a:pt x="310" y="349"/>
                  <a:pt x="408" y="303"/>
                  <a:pt x="499" y="235"/>
                </a:cubicBezTo>
                <a:cubicBezTo>
                  <a:pt x="590" y="167"/>
                  <a:pt x="688" y="92"/>
                  <a:pt x="771" y="54"/>
                </a:cubicBezTo>
                <a:cubicBezTo>
                  <a:pt x="854" y="16"/>
                  <a:pt x="900" y="16"/>
                  <a:pt x="998" y="8"/>
                </a:cubicBezTo>
                <a:cubicBezTo>
                  <a:pt x="1096" y="0"/>
                  <a:pt x="1301" y="8"/>
                  <a:pt x="1361" y="8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4068763" y="1557685"/>
            <a:ext cx="3527425" cy="647700"/>
          </a:xfrm>
          <a:prstGeom prst="wedgeRoundRectCallout">
            <a:avLst>
              <a:gd name="adj1" fmla="val -142125"/>
              <a:gd name="adj2" fmla="val 767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/>
              <a:t>Скорость прямой реакции уменьшается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4500563" y="3429347"/>
            <a:ext cx="3527425" cy="647700"/>
          </a:xfrm>
          <a:prstGeom prst="wedgeRoundRectCallout">
            <a:avLst>
              <a:gd name="adj1" fmla="val -151708"/>
              <a:gd name="adj2" fmla="val 703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/>
              <a:t>Скорость обратной  реакции возрастает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2197100" y="2997547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0" name="Oval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graphicFrame>
        <p:nvGraphicFramePr>
          <p:cNvPr id="307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965585"/>
              </p:ext>
            </p:extLst>
          </p:nvPr>
        </p:nvGraphicFramePr>
        <p:xfrm>
          <a:off x="2268538" y="692696"/>
          <a:ext cx="414178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Формула" r:id="rId4" imgW="1269720" imgH="203040" progId="Equation.3">
                  <p:embed/>
                </p:oleObj>
              </mc:Choice>
              <mc:Fallback>
                <p:oleObj name="Формула" r:id="rId4" imgW="1269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692696"/>
                        <a:ext cx="4141787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68313" y="404813"/>
            <a:ext cx="6840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Пусть</a:t>
            </a:r>
            <a:r>
              <a:rPr lang="ru-RU" altLang="ru-RU" sz="2000"/>
              <a:t> дана обратимая реакция:</a:t>
            </a:r>
          </a:p>
        </p:txBody>
      </p:sp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>
            <a:hlinkClick r:id="rId6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7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9507-725F-4D2D-A313-AE2B13D1C149}" type="slidenum">
              <a:rPr lang="ru-RU" altLang="ru-RU"/>
              <a:pPr/>
              <a:t>45</a:t>
            </a:fld>
            <a:endParaRPr lang="ru-RU" altLang="ru-RU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23850" y="1268760"/>
            <a:ext cx="4537075" cy="3608387"/>
            <a:chOff x="249" y="1071"/>
            <a:chExt cx="2858" cy="2273"/>
          </a:xfrm>
        </p:grpSpPr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521" y="1298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521" y="3158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249" y="1071"/>
              <a:ext cx="17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V</a:t>
              </a:r>
              <a:r>
                <a:rPr lang="ru-RU" altLang="ru-RU" baseline="-25000"/>
                <a:t>ХР</a:t>
              </a:r>
              <a:endParaRPr lang="ru-RU" altLang="ru-RU"/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2381" y="3113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/>
                <a:t>t</a:t>
              </a:r>
              <a:r>
                <a:rPr lang="ru-RU" altLang="ru-RU"/>
                <a:t>, время</a:t>
              </a:r>
            </a:p>
          </p:txBody>
        </p:sp>
      </p:grpSp>
      <p:sp>
        <p:nvSpPr>
          <p:cNvPr id="30729" name="Freeform 9"/>
          <p:cNvSpPr>
            <a:spLocks/>
          </p:cNvSpPr>
          <p:nvPr/>
        </p:nvSpPr>
        <p:spPr bwMode="auto">
          <a:xfrm>
            <a:off x="755650" y="1918047"/>
            <a:ext cx="2232025" cy="1163638"/>
          </a:xfrm>
          <a:custGeom>
            <a:avLst/>
            <a:gdLst>
              <a:gd name="T0" fmla="*/ 0 w 1406"/>
              <a:gd name="T1" fmla="*/ 0 h 733"/>
              <a:gd name="T2" fmla="*/ 91 w 1406"/>
              <a:gd name="T3" fmla="*/ 408 h 733"/>
              <a:gd name="T4" fmla="*/ 499 w 1406"/>
              <a:gd name="T5" fmla="*/ 680 h 733"/>
              <a:gd name="T6" fmla="*/ 817 w 1406"/>
              <a:gd name="T7" fmla="*/ 725 h 733"/>
              <a:gd name="T8" fmla="*/ 1406 w 1406"/>
              <a:gd name="T9" fmla="*/ 725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33">
                <a:moveTo>
                  <a:pt x="0" y="0"/>
                </a:moveTo>
                <a:cubicBezTo>
                  <a:pt x="4" y="147"/>
                  <a:pt x="8" y="295"/>
                  <a:pt x="91" y="408"/>
                </a:cubicBezTo>
                <a:cubicBezTo>
                  <a:pt x="174" y="521"/>
                  <a:pt x="378" y="627"/>
                  <a:pt x="499" y="680"/>
                </a:cubicBezTo>
                <a:cubicBezTo>
                  <a:pt x="620" y="733"/>
                  <a:pt x="666" y="718"/>
                  <a:pt x="817" y="725"/>
                </a:cubicBezTo>
                <a:cubicBezTo>
                  <a:pt x="968" y="732"/>
                  <a:pt x="1308" y="725"/>
                  <a:pt x="1406" y="725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755650" y="3056285"/>
            <a:ext cx="2160588" cy="1454150"/>
          </a:xfrm>
          <a:custGeom>
            <a:avLst/>
            <a:gdLst>
              <a:gd name="T0" fmla="*/ 0 w 1361"/>
              <a:gd name="T1" fmla="*/ 916 h 916"/>
              <a:gd name="T2" fmla="*/ 227 w 1361"/>
              <a:gd name="T3" fmla="*/ 462 h 916"/>
              <a:gd name="T4" fmla="*/ 499 w 1361"/>
              <a:gd name="T5" fmla="*/ 235 h 916"/>
              <a:gd name="T6" fmla="*/ 771 w 1361"/>
              <a:gd name="T7" fmla="*/ 54 h 916"/>
              <a:gd name="T8" fmla="*/ 998 w 1361"/>
              <a:gd name="T9" fmla="*/ 8 h 916"/>
              <a:gd name="T10" fmla="*/ 1361 w 1361"/>
              <a:gd name="T11" fmla="*/ 8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1" h="916">
                <a:moveTo>
                  <a:pt x="0" y="916"/>
                </a:moveTo>
                <a:cubicBezTo>
                  <a:pt x="72" y="745"/>
                  <a:pt x="144" y="575"/>
                  <a:pt x="227" y="462"/>
                </a:cubicBezTo>
                <a:cubicBezTo>
                  <a:pt x="310" y="349"/>
                  <a:pt x="408" y="303"/>
                  <a:pt x="499" y="235"/>
                </a:cubicBezTo>
                <a:cubicBezTo>
                  <a:pt x="590" y="167"/>
                  <a:pt x="688" y="92"/>
                  <a:pt x="771" y="54"/>
                </a:cubicBezTo>
                <a:cubicBezTo>
                  <a:pt x="854" y="16"/>
                  <a:pt x="900" y="16"/>
                  <a:pt x="998" y="8"/>
                </a:cubicBezTo>
                <a:cubicBezTo>
                  <a:pt x="1096" y="0"/>
                  <a:pt x="1301" y="8"/>
                  <a:pt x="1361" y="8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4068763" y="1557685"/>
            <a:ext cx="3527425" cy="647700"/>
          </a:xfrm>
          <a:prstGeom prst="wedgeRoundRectCallout">
            <a:avLst>
              <a:gd name="adj1" fmla="val -142125"/>
              <a:gd name="adj2" fmla="val 767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/>
              <a:t>Скорость прямой реакции уменьшается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4500563" y="3429347"/>
            <a:ext cx="3527425" cy="647700"/>
          </a:xfrm>
          <a:prstGeom prst="wedgeRoundRectCallout">
            <a:avLst>
              <a:gd name="adj1" fmla="val -151708"/>
              <a:gd name="adj2" fmla="val 703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/>
              <a:t>Скорость обратной  реакции возрастает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2197100" y="2997547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054225" y="4726335"/>
            <a:ext cx="215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/>
              <a:t>t</a:t>
            </a:r>
            <a:r>
              <a:rPr lang="ru-RU" altLang="ru-RU" baseline="-25000"/>
              <a:t>РАВНОВЕСИЯ</a:t>
            </a:r>
            <a:endParaRPr lang="ru-RU" altLang="ru-RU"/>
          </a:p>
        </p:txBody>
      </p:sp>
      <p:sp>
        <p:nvSpPr>
          <p:cNvPr id="30740" name="Oval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graphicFrame>
        <p:nvGraphicFramePr>
          <p:cNvPr id="307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311473"/>
              </p:ext>
            </p:extLst>
          </p:nvPr>
        </p:nvGraphicFramePr>
        <p:xfrm>
          <a:off x="2268538" y="692696"/>
          <a:ext cx="414178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Формула" r:id="rId4" imgW="1269720" imgH="203040" progId="Equation.3">
                  <p:embed/>
                </p:oleObj>
              </mc:Choice>
              <mc:Fallback>
                <p:oleObj name="Формула" r:id="rId4" imgW="1269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692696"/>
                        <a:ext cx="4141787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68313" y="404813"/>
            <a:ext cx="6840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Пусть</a:t>
            </a:r>
            <a:r>
              <a:rPr lang="ru-RU" altLang="ru-RU" sz="2000"/>
              <a:t> дана обратимая реакция: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68064" y="5096842"/>
            <a:ext cx="82804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 u="sng" dirty="0">
                <a:solidFill>
                  <a:schemeClr val="accent2"/>
                </a:solidFill>
              </a:rPr>
              <a:t>Химическим равновесием</a:t>
            </a:r>
            <a:r>
              <a:rPr lang="ru-RU" altLang="ru-RU" sz="2800" dirty="0"/>
              <a:t> называется состояние системы, в котором скорость прямой реакции равна скорости обратной реакции.</a:t>
            </a:r>
            <a:br>
              <a:rPr lang="ru-RU" altLang="ru-RU" sz="2800" dirty="0"/>
            </a:br>
            <a:endParaRPr lang="ru-RU" altLang="ru-RU" sz="2800" dirty="0"/>
          </a:p>
        </p:txBody>
      </p:sp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>
            <a:hlinkClick r:id="rId6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00270"/>
            <a:ext cx="1043298" cy="45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2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B708-9F03-4758-96D6-558DDBAF213B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3200" u="sng"/>
              <a:t>Смещение положения равновесия</a:t>
            </a:r>
            <a:r>
              <a:rPr lang="ru-RU" altLang="ru-RU" sz="3200"/>
              <a:t>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50825" y="1315199"/>
            <a:ext cx="88931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dirty="0"/>
              <a:t>Равновесная система характеризуется набором параметров (концентрация</a:t>
            </a:r>
            <a:r>
              <a:rPr lang="en-US" altLang="ru-RU" sz="2800" dirty="0"/>
              <a:t> C</a:t>
            </a:r>
            <a:r>
              <a:rPr lang="ru-RU" altLang="ru-RU" sz="2800" dirty="0"/>
              <a:t>, давление</a:t>
            </a:r>
            <a:r>
              <a:rPr lang="en-US" altLang="ru-RU" sz="2800" dirty="0"/>
              <a:t> </a:t>
            </a:r>
            <a:r>
              <a:rPr lang="ru-RU" altLang="ru-RU" sz="2800" dirty="0"/>
              <a:t>Р, температура </a:t>
            </a:r>
            <a:r>
              <a:rPr lang="en-US" altLang="ru-RU" sz="2800" dirty="0"/>
              <a:t>t</a:t>
            </a:r>
            <a:r>
              <a:rPr lang="ru-RU" altLang="ru-RU" sz="2800" dirty="0"/>
              <a:t>), при которых </a:t>
            </a:r>
            <a:r>
              <a:rPr lang="ru-RU" altLang="ru-RU" sz="2800" dirty="0" smtClean="0"/>
              <a:t>скорости  </a:t>
            </a:r>
            <a:r>
              <a:rPr lang="ru-RU" altLang="ru-RU" sz="2800" dirty="0"/>
              <a:t>прямой и обратной реакций равны</a:t>
            </a:r>
            <a:r>
              <a:rPr lang="ru-RU" altLang="ru-RU" sz="2800" dirty="0" smtClean="0"/>
              <a:t>.</a:t>
            </a:r>
            <a:endParaRPr lang="ru-RU" altLang="ru-RU" sz="2800" dirty="0"/>
          </a:p>
        </p:txBody>
      </p:sp>
      <p:sp>
        <p:nvSpPr>
          <p:cNvPr id="34825" name="Oval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0825" y="3201062"/>
            <a:ext cx="88931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dirty="0" smtClean="0"/>
              <a:t>Если </a:t>
            </a:r>
            <a:r>
              <a:rPr lang="ru-RU" altLang="ru-RU" sz="2800" dirty="0"/>
              <a:t>изменить С, Р или </a:t>
            </a:r>
            <a:r>
              <a:rPr lang="en-US" altLang="ru-RU" sz="2800" dirty="0"/>
              <a:t>t</a:t>
            </a:r>
            <a:r>
              <a:rPr lang="ru-RU" altLang="ru-RU" sz="2800" dirty="0"/>
              <a:t>, то скорости реакций изменятся и система начнет переходить в новое равновесное состояние, изменяя </a:t>
            </a:r>
            <a:r>
              <a:rPr lang="ru-RU" altLang="ru-RU" sz="2800" b="1" dirty="0"/>
              <a:t>концентрации веществ</a:t>
            </a:r>
            <a:r>
              <a:rPr lang="ru-RU" altLang="ru-RU" sz="2800" b="1" dirty="0" smtClean="0"/>
              <a:t>.</a:t>
            </a:r>
            <a:endParaRPr lang="ru-RU" altLang="ru-RU" sz="28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0825" y="4656038"/>
            <a:ext cx="8893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dirty="0" smtClean="0"/>
              <a:t>Говорят: происходит </a:t>
            </a:r>
            <a:r>
              <a:rPr lang="ru-RU" altLang="ru-RU" sz="2800" dirty="0"/>
              <a:t>– </a:t>
            </a:r>
            <a:r>
              <a:rPr lang="ru-RU" altLang="ru-RU" sz="3200" b="1" dirty="0">
                <a:solidFill>
                  <a:schemeClr val="accent2"/>
                </a:solidFill>
              </a:rPr>
              <a:t>смещение положения равновесия</a:t>
            </a:r>
            <a:r>
              <a:rPr lang="ru-RU" altLang="ru-RU" sz="2800" dirty="0"/>
              <a:t> (в сторону прямой или обратной реакции).</a:t>
            </a: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31" y="5747036"/>
            <a:ext cx="1460617" cy="63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5360-6DA0-4A41-A86D-B0DB53995921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5496" y="404813"/>
            <a:ext cx="91440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u="sng" dirty="0">
                <a:solidFill>
                  <a:schemeClr val="accent2"/>
                </a:solidFill>
              </a:rPr>
              <a:t>Принцип </a:t>
            </a:r>
            <a:r>
              <a:rPr lang="ru-RU" altLang="ru-RU" sz="3200" b="1" u="sng" dirty="0" err="1">
                <a:solidFill>
                  <a:schemeClr val="accent2"/>
                </a:solidFill>
              </a:rPr>
              <a:t>Ле-Шателье</a:t>
            </a:r>
            <a:r>
              <a:rPr lang="ru-RU" altLang="ru-RU" sz="3200" b="1" u="sng" dirty="0">
                <a:solidFill>
                  <a:schemeClr val="accent2"/>
                </a:solidFill>
              </a:rPr>
              <a:t>:</a:t>
            </a:r>
            <a:r>
              <a:rPr lang="ru-RU" altLang="ru-RU" sz="2400" dirty="0"/>
              <a:t> </a:t>
            </a:r>
            <a:endParaRPr lang="en-US" altLang="ru-RU" sz="2400" dirty="0"/>
          </a:p>
          <a:p>
            <a:pPr>
              <a:spcBef>
                <a:spcPct val="50000"/>
              </a:spcBef>
            </a:pPr>
            <a:r>
              <a:rPr lang="ru-RU" altLang="ru-RU" sz="2400" dirty="0"/>
              <a:t>если на систему, которая находится в состоянии равновесия, оказать внешнее воздействие, то положение равновесия сместится в сторону той реакции, которая ослабляет оказанное воздействие.</a:t>
            </a:r>
          </a:p>
        </p:txBody>
      </p:sp>
      <p:sp>
        <p:nvSpPr>
          <p:cNvPr id="36874" name="Oval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5360-6DA0-4A41-A86D-B0DB53995921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5496" y="404813"/>
            <a:ext cx="91440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u="sng" dirty="0">
                <a:solidFill>
                  <a:schemeClr val="accent2"/>
                </a:solidFill>
              </a:rPr>
              <a:t>Принцип </a:t>
            </a:r>
            <a:r>
              <a:rPr lang="ru-RU" altLang="ru-RU" sz="3200" b="1" u="sng" dirty="0" err="1">
                <a:solidFill>
                  <a:schemeClr val="accent2"/>
                </a:solidFill>
              </a:rPr>
              <a:t>Ле-Шателье</a:t>
            </a:r>
            <a:r>
              <a:rPr lang="ru-RU" altLang="ru-RU" sz="3200" b="1" u="sng" dirty="0">
                <a:solidFill>
                  <a:schemeClr val="accent2"/>
                </a:solidFill>
              </a:rPr>
              <a:t>:</a:t>
            </a:r>
            <a:r>
              <a:rPr lang="ru-RU" altLang="ru-RU" sz="2400" dirty="0"/>
              <a:t> </a:t>
            </a:r>
            <a:endParaRPr lang="en-US" altLang="ru-RU" sz="2400" dirty="0"/>
          </a:p>
          <a:p>
            <a:pPr>
              <a:spcBef>
                <a:spcPct val="50000"/>
              </a:spcBef>
            </a:pPr>
            <a:r>
              <a:rPr lang="ru-RU" altLang="ru-RU" sz="2400" dirty="0"/>
              <a:t>если на систему, которая находится в состоянии равновесия, оказать внешнее воздействие, то положение равновесия сместится в сторону той реакции, которая ослабляет оказанное воздействие.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" y="2698750"/>
            <a:ext cx="8353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dirty="0"/>
              <a:t>На положение равновесия 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влияют только</a:t>
            </a:r>
            <a:r>
              <a:rPr lang="ru-RU" altLang="ru-RU" sz="2400" dirty="0" smtClean="0"/>
              <a:t>:</a:t>
            </a:r>
            <a:endParaRPr lang="ru-RU" altLang="ru-RU" sz="2400" dirty="0"/>
          </a:p>
          <a:p>
            <a:pPr>
              <a:buFont typeface="Wingdings" pitchFamily="2" charset="2"/>
              <a:buChar char="Ø"/>
            </a:pPr>
            <a:r>
              <a:rPr lang="ru-RU" altLang="ru-RU" sz="2800" dirty="0"/>
              <a:t>концентрация;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dirty="0"/>
              <a:t>давления (для газов);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dirty="0"/>
              <a:t>температура.</a:t>
            </a:r>
            <a:endParaRPr lang="ru-RU" altLang="ru-RU" sz="2800" b="1" dirty="0"/>
          </a:p>
        </p:txBody>
      </p:sp>
      <p:sp>
        <p:nvSpPr>
          <p:cNvPr id="36874" name="Oval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7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5360-6DA0-4A41-A86D-B0DB53995921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5496" y="404813"/>
            <a:ext cx="91440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 u="sng" dirty="0">
                <a:solidFill>
                  <a:schemeClr val="accent2"/>
                </a:solidFill>
              </a:rPr>
              <a:t>Принцип </a:t>
            </a:r>
            <a:r>
              <a:rPr lang="ru-RU" altLang="ru-RU" sz="3200" b="1" u="sng" dirty="0" err="1">
                <a:solidFill>
                  <a:schemeClr val="accent2"/>
                </a:solidFill>
              </a:rPr>
              <a:t>Ле-Шателье</a:t>
            </a:r>
            <a:r>
              <a:rPr lang="ru-RU" altLang="ru-RU" sz="3200" b="1" u="sng" dirty="0">
                <a:solidFill>
                  <a:schemeClr val="accent2"/>
                </a:solidFill>
              </a:rPr>
              <a:t>:</a:t>
            </a:r>
            <a:r>
              <a:rPr lang="ru-RU" altLang="ru-RU" sz="2400" dirty="0"/>
              <a:t> </a:t>
            </a:r>
            <a:endParaRPr lang="en-US" altLang="ru-RU" sz="2400" dirty="0"/>
          </a:p>
          <a:p>
            <a:pPr>
              <a:spcBef>
                <a:spcPct val="50000"/>
              </a:spcBef>
            </a:pPr>
            <a:r>
              <a:rPr lang="ru-RU" altLang="ru-RU" sz="2400" dirty="0"/>
              <a:t>если на систему, которая находится в состоянии равновесия, оказать внешнее воздействие, то положение равновесия сместится в сторону той реакции, которая ослабляет оказанное воздействие.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" y="2698750"/>
            <a:ext cx="8353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dirty="0"/>
              <a:t>На положение равновесия 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влияют только</a:t>
            </a:r>
            <a:r>
              <a:rPr lang="ru-RU" altLang="ru-RU" sz="2400" dirty="0" smtClean="0"/>
              <a:t>:</a:t>
            </a:r>
            <a:endParaRPr lang="ru-RU" altLang="ru-RU" sz="2400" dirty="0"/>
          </a:p>
          <a:p>
            <a:pPr>
              <a:buFont typeface="Wingdings" pitchFamily="2" charset="2"/>
              <a:buChar char="Ø"/>
            </a:pPr>
            <a:r>
              <a:rPr lang="ru-RU" altLang="ru-RU" sz="2800" dirty="0"/>
              <a:t>концентрация;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dirty="0"/>
              <a:t>давления (для газов);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 dirty="0"/>
              <a:t>температура.</a:t>
            </a:r>
            <a:endParaRPr lang="ru-RU" altLang="ru-RU" sz="2800" b="1" dirty="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50825" y="4652963"/>
            <a:ext cx="85693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accent2"/>
                </a:solidFill>
              </a:rPr>
              <a:t>Все остальные</a:t>
            </a:r>
            <a:r>
              <a:rPr lang="ru-RU" altLang="ru-RU" sz="2400" b="1" dirty="0"/>
              <a:t> воздействия</a:t>
            </a:r>
            <a:r>
              <a:rPr lang="ru-RU" altLang="ru-RU" sz="2400" dirty="0"/>
              <a:t> – </a:t>
            </a:r>
            <a:endParaRPr lang="en-US" altLang="ru-RU" sz="2400" dirty="0"/>
          </a:p>
          <a:p>
            <a:r>
              <a:rPr lang="ru-RU" altLang="ru-RU" sz="2400" dirty="0"/>
              <a:t>катализатор, ингибитор, измельчение, перемешивание….. </a:t>
            </a:r>
            <a:endParaRPr lang="en-US" altLang="ru-RU" sz="2400" dirty="0"/>
          </a:p>
          <a:p>
            <a:r>
              <a:rPr lang="ru-RU" altLang="ru-RU" sz="2400" dirty="0"/>
              <a:t>на </a:t>
            </a:r>
            <a:r>
              <a:rPr lang="ru-RU" altLang="ru-RU" sz="2400" b="1" dirty="0">
                <a:solidFill>
                  <a:schemeClr val="accent2"/>
                </a:solidFill>
              </a:rPr>
              <a:t>положение равновесия не влияют, а 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могут изменять </a:t>
            </a:r>
            <a:r>
              <a:rPr lang="ru-RU" altLang="ru-RU" sz="2400" b="1" dirty="0">
                <a:solidFill>
                  <a:schemeClr val="accent2"/>
                </a:solidFill>
              </a:rPr>
              <a:t>время установления равновесия.</a:t>
            </a:r>
            <a:endParaRPr lang="ru-RU" altLang="ru-RU" sz="2400" dirty="0"/>
          </a:p>
        </p:txBody>
      </p:sp>
      <p:sp>
        <p:nvSpPr>
          <p:cNvPr id="36874" name="Oval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179084"/>
            <a:ext cx="1460617" cy="63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1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Скорость химических реакций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Скорость – это изменение какой-либо величины в единицу времени.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Скорость движения – изменение расстояния в единицу времени, </a:t>
            </a:r>
          </a:p>
          <a:p>
            <a:r>
              <a:rPr lang="ru-RU" sz="2400" dirty="0" smtClean="0"/>
              <a:t>скорость инфляции, </a:t>
            </a:r>
          </a:p>
          <a:p>
            <a:r>
              <a:rPr lang="ru-RU" sz="2400" dirty="0" smtClean="0"/>
              <a:t>прирост массы (поросят) – скорость увеличения массы и др.</a:t>
            </a:r>
            <a:endParaRPr lang="ru-RU" sz="2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3969742"/>
            <a:ext cx="74882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u="sng" dirty="0"/>
              <a:t>Скоростью химической реакции </a:t>
            </a:r>
            <a:r>
              <a:rPr lang="ru-RU" altLang="ru-RU" sz="2400" b="1" dirty="0"/>
              <a:t>называют изменение концентрации вещества в единицу времени 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428325"/>
              </p:ext>
            </p:extLst>
          </p:nvPr>
        </p:nvGraphicFramePr>
        <p:xfrm>
          <a:off x="2663304" y="4725144"/>
          <a:ext cx="28448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Формула" r:id="rId3" imgW="1257300" imgH="431800" progId="Equation.3">
                  <p:embed/>
                </p:oleObj>
              </mc:Choice>
              <mc:Fallback>
                <p:oleObj name="Формула" r:id="rId3" imgW="1257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304" y="4725144"/>
                        <a:ext cx="284480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5</a:t>
            </a:fld>
            <a:endParaRPr lang="ru-RU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11560" y="5967685"/>
            <a:ext cx="482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 smtClean="0"/>
              <a:t>где </a:t>
            </a:r>
            <a:r>
              <a:rPr lang="ru-RU" altLang="ru-RU" sz="2000" dirty="0"/>
              <a:t>С</a:t>
            </a:r>
            <a:r>
              <a:rPr lang="en-US" altLang="ru-RU" sz="2000" dirty="0"/>
              <a:t> – </a:t>
            </a:r>
            <a:r>
              <a:rPr lang="ru-RU" altLang="ru-RU" sz="2000" dirty="0"/>
              <a:t>концентрация вещества, моль/л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5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12E6-5886-4B5D-85F3-CB4673FAFA44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84213" y="0"/>
            <a:ext cx="568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Влияние концентрации: </a:t>
            </a:r>
          </a:p>
        </p:txBody>
      </p:sp>
      <p:sp>
        <p:nvSpPr>
          <p:cNvPr id="43029" name="Oval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971476" y="549275"/>
            <a:ext cx="482466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800" b="1" i="1" baseline="-25000" dirty="0">
                <a:latin typeface="Times New Roman" pitchFamily="18" charset="0"/>
                <a:cs typeface="Times New Roman" pitchFamily="18" charset="0"/>
              </a:rPr>
              <a:t>2(Г)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800" b="1" i="1" baseline="-25000" dirty="0">
                <a:latin typeface="Times New Roman" pitchFamily="18" charset="0"/>
                <a:cs typeface="Times New Roman" pitchFamily="18" charset="0"/>
              </a:rPr>
              <a:t>2(Г)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altLang="ru-RU" sz="2800" b="1" i="1" baseline="-25000" dirty="0">
                <a:latin typeface="Times New Roman" pitchFamily="18" charset="0"/>
                <a:cs typeface="Times New Roman" pitchFamily="18" charset="0"/>
              </a:rPr>
              <a:t>3(Г)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12E6-5886-4B5D-85F3-CB4673FAFA44}" type="slidenum">
              <a:rPr lang="ru-RU" altLang="ru-RU"/>
              <a:pPr/>
              <a:t>51</a:t>
            </a:fld>
            <a:endParaRPr lang="ru-RU" altLang="ru-RU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 rot="5400000">
            <a:off x="250032" y="2262981"/>
            <a:ext cx="3816350" cy="2449513"/>
            <a:chOff x="703" y="1706"/>
            <a:chExt cx="2404" cy="1543"/>
          </a:xfrm>
        </p:grpSpPr>
        <p:sp>
          <p:nvSpPr>
            <p:cNvPr id="43014" name="Arc 6"/>
            <p:cNvSpPr>
              <a:spLocks/>
            </p:cNvSpPr>
            <p:nvPr/>
          </p:nvSpPr>
          <p:spPr bwMode="auto">
            <a:xfrm>
              <a:off x="703" y="1842"/>
              <a:ext cx="2268" cy="1272"/>
            </a:xfrm>
            <a:custGeom>
              <a:avLst/>
              <a:gdLst>
                <a:gd name="G0" fmla="+- 529 0 0"/>
                <a:gd name="G1" fmla="+- 21600 0 0"/>
                <a:gd name="G2" fmla="+- 21600 0 0"/>
                <a:gd name="T0" fmla="*/ 529 w 22129"/>
                <a:gd name="T1" fmla="*/ 0 h 43200"/>
                <a:gd name="T2" fmla="*/ 0 w 22129"/>
                <a:gd name="T3" fmla="*/ 43194 h 43200"/>
                <a:gd name="T4" fmla="*/ 529 w 2212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29" h="43200" fill="none" extrusionOk="0">
                  <a:moveTo>
                    <a:pt x="528" y="0"/>
                  </a:moveTo>
                  <a:cubicBezTo>
                    <a:pt x="12458" y="0"/>
                    <a:pt x="22129" y="9670"/>
                    <a:pt x="22129" y="21600"/>
                  </a:cubicBezTo>
                  <a:cubicBezTo>
                    <a:pt x="22129" y="33529"/>
                    <a:pt x="12458" y="43200"/>
                    <a:pt x="529" y="43200"/>
                  </a:cubicBezTo>
                  <a:cubicBezTo>
                    <a:pt x="352" y="43200"/>
                    <a:pt x="176" y="43197"/>
                    <a:pt x="0" y="43193"/>
                  </a:cubicBezTo>
                </a:path>
                <a:path w="22129" h="43200" stroke="0" extrusionOk="0">
                  <a:moveTo>
                    <a:pt x="528" y="0"/>
                  </a:moveTo>
                  <a:cubicBezTo>
                    <a:pt x="12458" y="0"/>
                    <a:pt x="22129" y="9670"/>
                    <a:pt x="22129" y="21600"/>
                  </a:cubicBezTo>
                  <a:cubicBezTo>
                    <a:pt x="22129" y="33529"/>
                    <a:pt x="12458" y="43200"/>
                    <a:pt x="529" y="43200"/>
                  </a:cubicBezTo>
                  <a:cubicBezTo>
                    <a:pt x="352" y="43200"/>
                    <a:pt x="176" y="43197"/>
                    <a:pt x="0" y="43193"/>
                  </a:cubicBezTo>
                  <a:lnTo>
                    <a:pt x="52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5" name="Arc 7"/>
            <p:cNvSpPr>
              <a:spLocks/>
            </p:cNvSpPr>
            <p:nvPr/>
          </p:nvSpPr>
          <p:spPr bwMode="auto">
            <a:xfrm>
              <a:off x="703" y="1706"/>
              <a:ext cx="2404" cy="1543"/>
            </a:xfrm>
            <a:custGeom>
              <a:avLst/>
              <a:gdLst>
                <a:gd name="G0" fmla="+- 529 0 0"/>
                <a:gd name="G1" fmla="+- 21600 0 0"/>
                <a:gd name="G2" fmla="+- 21600 0 0"/>
                <a:gd name="T0" fmla="*/ 529 w 22129"/>
                <a:gd name="T1" fmla="*/ 0 h 43200"/>
                <a:gd name="T2" fmla="*/ 0 w 22129"/>
                <a:gd name="T3" fmla="*/ 43194 h 43200"/>
                <a:gd name="T4" fmla="*/ 529 w 2212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29" h="43200" fill="none" extrusionOk="0">
                  <a:moveTo>
                    <a:pt x="528" y="0"/>
                  </a:moveTo>
                  <a:cubicBezTo>
                    <a:pt x="12458" y="0"/>
                    <a:pt x="22129" y="9670"/>
                    <a:pt x="22129" y="21600"/>
                  </a:cubicBezTo>
                  <a:cubicBezTo>
                    <a:pt x="22129" y="33529"/>
                    <a:pt x="12458" y="43200"/>
                    <a:pt x="529" y="43200"/>
                  </a:cubicBezTo>
                  <a:cubicBezTo>
                    <a:pt x="352" y="43200"/>
                    <a:pt x="176" y="43197"/>
                    <a:pt x="0" y="43193"/>
                  </a:cubicBezTo>
                </a:path>
                <a:path w="22129" h="43200" stroke="0" extrusionOk="0">
                  <a:moveTo>
                    <a:pt x="528" y="0"/>
                  </a:moveTo>
                  <a:cubicBezTo>
                    <a:pt x="12458" y="0"/>
                    <a:pt x="22129" y="9670"/>
                    <a:pt x="22129" y="21600"/>
                  </a:cubicBezTo>
                  <a:cubicBezTo>
                    <a:pt x="22129" y="33529"/>
                    <a:pt x="12458" y="43200"/>
                    <a:pt x="529" y="43200"/>
                  </a:cubicBezTo>
                  <a:cubicBezTo>
                    <a:pt x="352" y="43200"/>
                    <a:pt x="176" y="43197"/>
                    <a:pt x="0" y="43193"/>
                  </a:cubicBezTo>
                  <a:lnTo>
                    <a:pt x="52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6" name="Line 8"/>
            <p:cNvSpPr>
              <a:spLocks noChangeShapeType="1"/>
            </p:cNvSpPr>
            <p:nvPr/>
          </p:nvSpPr>
          <p:spPr bwMode="auto">
            <a:xfrm>
              <a:off x="703" y="311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>
              <a:off x="748" y="170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1042988" y="3198813"/>
            <a:ext cx="2159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3059113" y="3198813"/>
            <a:ext cx="2159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969963" y="2478088"/>
            <a:ext cx="21590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898525" y="4171950"/>
          <a:ext cx="2741613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CS ChemDraw Drawing" r:id="rId3" imgW="1950120" imgH="887040" progId="ChemDraw.Document.6.0">
                  <p:embed/>
                </p:oleObj>
              </mc:Choice>
              <mc:Fallback>
                <p:oleObj name="CS ChemDraw Drawing" r:id="rId3" imgW="1950120" imgH="8870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4171950"/>
                        <a:ext cx="2741613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611188" y="1147763"/>
          <a:ext cx="5302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CS ChemDraw Drawing" r:id="rId5" imgW="531000" imgH="529560" progId="ChemDraw.Document.6.0">
                  <p:embed/>
                </p:oleObj>
              </mc:Choice>
              <mc:Fallback>
                <p:oleObj name="CS ChemDraw Drawing" r:id="rId5" imgW="531000" imgH="5295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47763"/>
                        <a:ext cx="5302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84213" y="0"/>
            <a:ext cx="568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Влияние концентрации: </a:t>
            </a:r>
          </a:p>
        </p:txBody>
      </p:sp>
      <p:sp>
        <p:nvSpPr>
          <p:cNvPr id="43029" name="Oval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971476" y="549275"/>
            <a:ext cx="482466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800" b="1" i="1" baseline="-25000" dirty="0">
                <a:latin typeface="Times New Roman" pitchFamily="18" charset="0"/>
                <a:cs typeface="Times New Roman" pitchFamily="18" charset="0"/>
              </a:rPr>
              <a:t>2(Г)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800" b="1" i="1" baseline="-25000" dirty="0">
                <a:latin typeface="Times New Roman" pitchFamily="18" charset="0"/>
                <a:cs typeface="Times New Roman" pitchFamily="18" charset="0"/>
              </a:rPr>
              <a:t>2(Г)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altLang="ru-RU" sz="2800" b="1" i="1" baseline="-25000" dirty="0">
                <a:latin typeface="Times New Roman" pitchFamily="18" charset="0"/>
                <a:cs typeface="Times New Roman" pitchFamily="18" charset="0"/>
              </a:rPr>
              <a:t>3(Г)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>
            <a:hlinkClick r:id="rId8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12E6-5886-4B5D-85F3-CB4673FAFA44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179512" y="1556792"/>
            <a:ext cx="8497887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chemeClr val="accent2"/>
                </a:solidFill>
              </a:rPr>
              <a:t>Увеличение концентрации исходных веществ</a:t>
            </a:r>
            <a:r>
              <a:rPr lang="ru-RU" altLang="ru-RU" sz="2000" dirty="0"/>
              <a:t> – смещает положение равновесия </a:t>
            </a:r>
            <a:r>
              <a:rPr lang="ru-RU" altLang="ru-RU" sz="2400" b="1" dirty="0">
                <a:solidFill>
                  <a:schemeClr val="accent2"/>
                </a:solidFill>
              </a:rPr>
              <a:t>вправо, в сторону прямой реакции</a:t>
            </a:r>
            <a:r>
              <a:rPr lang="ru-RU" altLang="ru-RU" sz="24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chemeClr val="accent2"/>
                </a:solidFill>
              </a:rPr>
              <a:t>Увеличение концентрации</a:t>
            </a:r>
            <a:r>
              <a:rPr lang="ru-RU" altLang="ru-RU" sz="2000" dirty="0"/>
              <a:t> </a:t>
            </a:r>
            <a:r>
              <a:rPr lang="ru-RU" altLang="ru-RU" sz="2400" b="1" dirty="0">
                <a:solidFill>
                  <a:schemeClr val="accent2"/>
                </a:solidFill>
              </a:rPr>
              <a:t>конечных</a:t>
            </a:r>
            <a:r>
              <a:rPr lang="ru-RU" altLang="ru-RU" sz="2000" dirty="0"/>
              <a:t> </a:t>
            </a:r>
            <a:r>
              <a:rPr lang="ru-RU" altLang="ru-RU" sz="2400" b="1" dirty="0">
                <a:solidFill>
                  <a:schemeClr val="accent2"/>
                </a:solidFill>
              </a:rPr>
              <a:t>веществ</a:t>
            </a:r>
            <a:r>
              <a:rPr lang="ru-RU" altLang="ru-RU" sz="2000" dirty="0"/>
              <a:t> (продуктов реакции) – смещает положение равновесия </a:t>
            </a:r>
            <a:r>
              <a:rPr lang="ru-RU" altLang="ru-RU" sz="2400" b="1" dirty="0">
                <a:solidFill>
                  <a:schemeClr val="accent2"/>
                </a:solidFill>
              </a:rPr>
              <a:t>влево, в сторону исходных веществ</a:t>
            </a:r>
            <a:r>
              <a:rPr lang="ru-RU" altLang="ru-RU" sz="2000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b="1" dirty="0">
                <a:solidFill>
                  <a:schemeClr val="accent2"/>
                </a:solidFill>
              </a:rPr>
              <a:t>Уменьшение концентрации продуктов реакции</a:t>
            </a:r>
            <a:r>
              <a:rPr lang="ru-RU" altLang="ru-RU" sz="2000" dirty="0"/>
              <a:t> – смещает положение равновесия </a:t>
            </a:r>
            <a:r>
              <a:rPr lang="ru-RU" altLang="ru-RU" sz="2400" b="1" dirty="0">
                <a:solidFill>
                  <a:schemeClr val="accent2"/>
                </a:solidFill>
              </a:rPr>
              <a:t>вправо,</a:t>
            </a:r>
            <a:r>
              <a:rPr lang="ru-RU" altLang="ru-RU" sz="2000" dirty="0"/>
              <a:t> </a:t>
            </a:r>
            <a:r>
              <a:rPr lang="ru-RU" altLang="ru-RU" sz="2400" b="1" dirty="0">
                <a:solidFill>
                  <a:schemeClr val="accent2"/>
                </a:solidFill>
              </a:rPr>
              <a:t>в сторону продуктов реакции</a:t>
            </a:r>
            <a:r>
              <a:rPr lang="ru-RU" altLang="ru-RU" sz="2000" dirty="0"/>
              <a:t>, в сторону прямой реакции.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84213" y="0"/>
            <a:ext cx="568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Влияние концентрации: </a:t>
            </a:r>
          </a:p>
        </p:txBody>
      </p:sp>
      <p:sp>
        <p:nvSpPr>
          <p:cNvPr id="43029" name="Oval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3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971476" y="549275"/>
            <a:ext cx="482466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800" b="1" i="1" baseline="-25000" dirty="0">
                <a:latin typeface="Times New Roman" pitchFamily="18" charset="0"/>
                <a:cs typeface="Times New Roman" pitchFamily="18" charset="0"/>
              </a:rPr>
              <a:t>2(Г)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800" b="1" i="1" baseline="-25000" dirty="0">
                <a:latin typeface="Times New Roman" pitchFamily="18" charset="0"/>
                <a:cs typeface="Times New Roman" pitchFamily="18" charset="0"/>
              </a:rPr>
              <a:t>2(Г)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ru-RU" sz="28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altLang="ru-RU" sz="2800" b="1" i="1" baseline="-25000" dirty="0">
                <a:latin typeface="Times New Roman" pitchFamily="18" charset="0"/>
                <a:cs typeface="Times New Roman" pitchFamily="18" charset="0"/>
              </a:rPr>
              <a:t>3(Г)</a:t>
            </a:r>
            <a:r>
              <a:rPr lang="ru-RU" altLang="ru-RU" sz="2800" b="1" i="1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5517232"/>
            <a:ext cx="5291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Повышение концентрации – отталкивает равновесие,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Уменьшение - притягивает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4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4E3-5A4B-48E9-A4D9-A6660367D771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68313" y="1593850"/>
            <a:ext cx="8353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400" b="1">
                <a:solidFill>
                  <a:schemeClr val="accent2"/>
                </a:solidFill>
              </a:rPr>
              <a:t>Увеличение давление</a:t>
            </a:r>
            <a:r>
              <a:rPr lang="ru-RU" altLang="ru-RU" sz="2000"/>
              <a:t> смещает положение равновесия в </a:t>
            </a:r>
            <a:r>
              <a:rPr lang="ru-RU" altLang="ru-RU" sz="2400" b="1">
                <a:solidFill>
                  <a:schemeClr val="accent2"/>
                </a:solidFill>
              </a:rPr>
              <a:t>сторону уменьшения числа молекул газообразных веществ</a:t>
            </a:r>
            <a:r>
              <a:rPr lang="ru-RU" altLang="ru-RU" sz="2000" b="1">
                <a:solidFill>
                  <a:schemeClr val="accent2"/>
                </a:solidFill>
              </a:rPr>
              <a:t> (</a:t>
            </a:r>
            <a:r>
              <a:rPr lang="ru-RU" altLang="ru-RU" sz="2400" b="1">
                <a:solidFill>
                  <a:schemeClr val="accent2"/>
                </a:solidFill>
              </a:rPr>
              <a:t>уменьшения объема);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763713" y="488950"/>
            <a:ext cx="4527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3200" b="1" i="1" baseline="-25000">
                <a:latin typeface="Times New Roman" pitchFamily="18" charset="0"/>
                <a:cs typeface="Times New Roman" pitchFamily="18" charset="0"/>
              </a:rPr>
              <a:t>2 (Г)</a:t>
            </a:r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altLang="ru-RU" sz="3200" b="1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3200" b="1" i="1" baseline="-25000">
                <a:latin typeface="Times New Roman" pitchFamily="18" charset="0"/>
                <a:cs typeface="Times New Roman" pitchFamily="18" charset="0"/>
              </a:rPr>
              <a:t>2(Г)</a:t>
            </a:r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i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ru-RU" sz="3200" b="1" i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altLang="ru-RU" sz="3200" b="1" i="1" baseline="-25000">
                <a:latin typeface="Times New Roman" pitchFamily="18" charset="0"/>
                <a:cs typeface="Times New Roman" pitchFamily="18" charset="0"/>
              </a:rPr>
              <a:t>3(Г)</a:t>
            </a:r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684213" y="0"/>
            <a:ext cx="568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Влияние давления: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2" y="5604946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ru-RU" dirty="0" smtClean="0"/>
              <a:t>Давление – условно число молекул газа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4E3-5A4B-48E9-A4D9-A6660367D771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68313" y="1593850"/>
            <a:ext cx="8353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400" b="1">
                <a:solidFill>
                  <a:schemeClr val="accent2"/>
                </a:solidFill>
              </a:rPr>
              <a:t>Увеличение давление</a:t>
            </a:r>
            <a:r>
              <a:rPr lang="ru-RU" altLang="ru-RU" sz="2000"/>
              <a:t> смещает положение равновесия в </a:t>
            </a:r>
            <a:r>
              <a:rPr lang="ru-RU" altLang="ru-RU" sz="2400" b="1">
                <a:solidFill>
                  <a:schemeClr val="accent2"/>
                </a:solidFill>
              </a:rPr>
              <a:t>сторону уменьшения числа молекул газообразных веществ</a:t>
            </a:r>
            <a:r>
              <a:rPr lang="ru-RU" altLang="ru-RU" sz="2000" b="1">
                <a:solidFill>
                  <a:schemeClr val="accent2"/>
                </a:solidFill>
              </a:rPr>
              <a:t> (</a:t>
            </a:r>
            <a:r>
              <a:rPr lang="ru-RU" altLang="ru-RU" sz="2400" b="1">
                <a:solidFill>
                  <a:schemeClr val="accent2"/>
                </a:solidFill>
              </a:rPr>
              <a:t>уменьшения объема);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763713" y="488950"/>
            <a:ext cx="4527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3200" b="1" i="1" baseline="-25000">
                <a:latin typeface="Times New Roman" pitchFamily="18" charset="0"/>
                <a:cs typeface="Times New Roman" pitchFamily="18" charset="0"/>
              </a:rPr>
              <a:t>2 (Г)</a:t>
            </a:r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en-US" altLang="ru-RU" sz="3200" b="1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3200" b="1" i="1" baseline="-25000">
                <a:latin typeface="Times New Roman" pitchFamily="18" charset="0"/>
                <a:cs typeface="Times New Roman" pitchFamily="18" charset="0"/>
              </a:rPr>
              <a:t>2(Г)</a:t>
            </a:r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i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ru-RU" sz="3200" b="1" i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altLang="ru-RU" sz="3200" b="1" i="1" baseline="-25000">
                <a:latin typeface="Times New Roman" pitchFamily="18" charset="0"/>
                <a:cs typeface="Times New Roman" pitchFamily="18" charset="0"/>
              </a:rPr>
              <a:t>3(Г)</a:t>
            </a:r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84213" y="2971800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/>
              <a:t>молекул газов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716463" y="3810000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/>
              <a:t>(2)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408523" y="395430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 smtClean="0"/>
              <a:t>↑Р</a:t>
            </a:r>
            <a:endParaRPr lang="ru-RU" altLang="ru-RU" sz="2400" b="1" dirty="0"/>
          </a:p>
        </p:txBody>
      </p: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2267694" y="4387700"/>
            <a:ext cx="3600450" cy="625476"/>
            <a:chOff x="1293" y="1843"/>
            <a:chExt cx="2268" cy="394"/>
          </a:xfrm>
        </p:grpSpPr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1293" y="1843"/>
              <a:ext cx="22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1702" y="1949"/>
              <a:ext cx="1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1" dirty="0"/>
                <a:t>вправо</a:t>
              </a:r>
            </a:p>
          </p:txBody>
        </p:sp>
      </p:grp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1763713" y="908050"/>
            <a:ext cx="647700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2124075" y="38100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/>
              <a:t>(1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2555875" y="38100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/>
              <a:t>+ 3)</a:t>
            </a:r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H="1">
            <a:off x="2987675" y="981075"/>
            <a:ext cx="144463" cy="28797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>
            <a:off x="4716463" y="981075"/>
            <a:ext cx="287337" cy="28797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684213" y="0"/>
            <a:ext cx="568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Влияние давления: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2" y="5604946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ru-RU" dirty="0" smtClean="0"/>
              <a:t>Давление – условно число молекул газа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6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B0F-6C66-4E22-83A7-5676BEA44B98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84188" y="1589891"/>
            <a:ext cx="83169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chemeClr val="accent2"/>
                </a:solidFill>
              </a:rPr>
              <a:t>Повышение температуры</a:t>
            </a:r>
            <a:r>
              <a:rPr lang="ru-RU" altLang="ru-RU" sz="2400" dirty="0"/>
              <a:t> – смещает положение </a:t>
            </a:r>
            <a:r>
              <a:rPr lang="ru-RU" altLang="ru-RU" sz="2800" b="1" dirty="0">
                <a:solidFill>
                  <a:schemeClr val="accent2"/>
                </a:solidFill>
              </a:rPr>
              <a:t>равновесия в сторону 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поглощения тепла (эндотермической реакции).</a:t>
            </a:r>
            <a:endParaRPr lang="ru-RU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763713" y="965200"/>
            <a:ext cx="4078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dirty="0"/>
              <a:t>N</a:t>
            </a:r>
            <a:r>
              <a:rPr lang="ru-RU" altLang="ru-RU" sz="2800" b="1" baseline="-25000" dirty="0"/>
              <a:t>2 (Г)</a:t>
            </a:r>
            <a:r>
              <a:rPr lang="ru-RU" altLang="ru-RU" sz="2800" b="1" dirty="0"/>
              <a:t> + 3</a:t>
            </a:r>
            <a:r>
              <a:rPr lang="en-US" altLang="ru-RU" sz="2800" b="1" dirty="0"/>
              <a:t>H</a:t>
            </a:r>
            <a:r>
              <a:rPr lang="ru-RU" altLang="ru-RU" sz="2800" b="1" baseline="-25000" dirty="0"/>
              <a:t>2(Г)</a:t>
            </a:r>
            <a:r>
              <a:rPr lang="ru-RU" altLang="ru-RU" sz="2800" b="1" dirty="0"/>
              <a:t> </a:t>
            </a:r>
            <a:r>
              <a:rPr lang="en-US" altLang="ru-RU" sz="2800" b="1" dirty="0">
                <a:sym typeface="Wingdings 3" pitchFamily="18" charset="2"/>
              </a:rPr>
              <a:t></a:t>
            </a:r>
            <a:r>
              <a:rPr lang="ru-RU" altLang="ru-RU" sz="2800" b="1" dirty="0"/>
              <a:t> 2</a:t>
            </a:r>
            <a:r>
              <a:rPr lang="en-US" altLang="ru-RU" sz="2800" b="1" dirty="0"/>
              <a:t>NH</a:t>
            </a:r>
            <a:r>
              <a:rPr lang="ru-RU" altLang="ru-RU" sz="2800" b="1" baseline="-25000" dirty="0"/>
              <a:t>3(Г</a:t>
            </a:r>
            <a:r>
              <a:rPr lang="ru-RU" altLang="ru-RU" sz="2800" b="1" baseline="-25000" dirty="0" smtClean="0"/>
              <a:t>)</a:t>
            </a:r>
            <a:r>
              <a:rPr lang="en-US" altLang="ru-RU" sz="2800" b="1" dirty="0" smtClean="0"/>
              <a:t> + Q</a:t>
            </a:r>
            <a:endParaRPr lang="ru-RU" altLang="ru-RU" sz="2800" b="1" dirty="0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684213" y="307504"/>
            <a:ext cx="568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Влияние температуры: 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1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4B0F-6C66-4E22-83A7-5676BEA44B98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84188" y="1589891"/>
            <a:ext cx="83169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chemeClr val="accent2"/>
                </a:solidFill>
              </a:rPr>
              <a:t>Повышение температуры</a:t>
            </a:r>
            <a:r>
              <a:rPr lang="ru-RU" altLang="ru-RU" sz="2400" dirty="0"/>
              <a:t> – смещает положение </a:t>
            </a:r>
            <a:r>
              <a:rPr lang="ru-RU" altLang="ru-RU" sz="2800" b="1" dirty="0">
                <a:solidFill>
                  <a:schemeClr val="accent2"/>
                </a:solidFill>
              </a:rPr>
              <a:t>равновесия в сторону </a:t>
            </a:r>
            <a:r>
              <a:rPr lang="ru-RU" altLang="ru-RU" sz="2800" b="1" dirty="0" smtClean="0">
                <a:solidFill>
                  <a:schemeClr val="accent2"/>
                </a:solidFill>
              </a:rPr>
              <a:t>поглощения тепла (эндотермической реакции).</a:t>
            </a:r>
            <a:endParaRPr lang="ru-RU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763713" y="965200"/>
            <a:ext cx="4078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800" b="1" dirty="0"/>
              <a:t>N</a:t>
            </a:r>
            <a:r>
              <a:rPr lang="ru-RU" altLang="ru-RU" sz="2800" b="1" baseline="-25000" dirty="0"/>
              <a:t>2 (Г)</a:t>
            </a:r>
            <a:r>
              <a:rPr lang="ru-RU" altLang="ru-RU" sz="2800" b="1" dirty="0"/>
              <a:t> + 3</a:t>
            </a:r>
            <a:r>
              <a:rPr lang="en-US" altLang="ru-RU" sz="2800" b="1" dirty="0"/>
              <a:t>H</a:t>
            </a:r>
            <a:r>
              <a:rPr lang="ru-RU" altLang="ru-RU" sz="2800" b="1" baseline="-25000" dirty="0"/>
              <a:t>2(Г)</a:t>
            </a:r>
            <a:r>
              <a:rPr lang="ru-RU" altLang="ru-RU" sz="2800" b="1" dirty="0"/>
              <a:t> </a:t>
            </a:r>
            <a:r>
              <a:rPr lang="en-US" altLang="ru-RU" sz="2800" b="1" dirty="0">
                <a:sym typeface="Wingdings 3" pitchFamily="18" charset="2"/>
              </a:rPr>
              <a:t></a:t>
            </a:r>
            <a:r>
              <a:rPr lang="ru-RU" altLang="ru-RU" sz="2800" b="1" dirty="0"/>
              <a:t> 2</a:t>
            </a:r>
            <a:r>
              <a:rPr lang="en-US" altLang="ru-RU" sz="2800" b="1" dirty="0"/>
              <a:t>NH</a:t>
            </a:r>
            <a:r>
              <a:rPr lang="ru-RU" altLang="ru-RU" sz="2800" b="1" baseline="-25000" dirty="0"/>
              <a:t>3(Г</a:t>
            </a:r>
            <a:r>
              <a:rPr lang="ru-RU" altLang="ru-RU" sz="2800" b="1" baseline="-25000" dirty="0" smtClean="0"/>
              <a:t>)</a:t>
            </a:r>
            <a:r>
              <a:rPr lang="en-US" altLang="ru-RU" sz="2800" b="1" dirty="0" smtClean="0"/>
              <a:t> + Q</a:t>
            </a:r>
            <a:endParaRPr lang="ru-RU" altLang="ru-RU" sz="2800" b="1" dirty="0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2051050" y="3356992"/>
            <a:ext cx="6481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dirty="0"/>
              <a:t>N</a:t>
            </a:r>
            <a:r>
              <a:rPr lang="ru-RU" altLang="ru-RU" sz="2800" b="1" baseline="-25000" dirty="0"/>
              <a:t>2 (Г)</a:t>
            </a:r>
            <a:r>
              <a:rPr lang="ru-RU" altLang="ru-RU" sz="2800" b="1" dirty="0"/>
              <a:t> + 3</a:t>
            </a:r>
            <a:r>
              <a:rPr lang="en-US" altLang="ru-RU" sz="2800" b="1" dirty="0"/>
              <a:t>H</a:t>
            </a:r>
            <a:r>
              <a:rPr lang="ru-RU" altLang="ru-RU" sz="2800" b="1" baseline="-25000" dirty="0"/>
              <a:t>2(Г)</a:t>
            </a:r>
            <a:r>
              <a:rPr lang="ru-RU" altLang="ru-RU" sz="2800" b="1" dirty="0"/>
              <a:t> </a:t>
            </a:r>
            <a:r>
              <a:rPr lang="en-US" altLang="ru-RU" sz="2800" b="1" dirty="0">
                <a:sym typeface="Wingdings 3" pitchFamily="18" charset="2"/>
              </a:rPr>
              <a:t></a:t>
            </a:r>
            <a:r>
              <a:rPr lang="ru-RU" altLang="ru-RU" sz="2800" b="1" dirty="0"/>
              <a:t> 2</a:t>
            </a:r>
            <a:r>
              <a:rPr lang="en-US" altLang="ru-RU" sz="2800" b="1" dirty="0"/>
              <a:t>NH</a:t>
            </a:r>
            <a:r>
              <a:rPr lang="ru-RU" altLang="ru-RU" sz="2800" b="1" baseline="-25000" dirty="0"/>
              <a:t>3(Г</a:t>
            </a:r>
            <a:r>
              <a:rPr lang="ru-RU" altLang="ru-RU" sz="2800" b="1" baseline="-25000" dirty="0" smtClean="0"/>
              <a:t>)</a:t>
            </a:r>
            <a:r>
              <a:rPr lang="ru-RU" altLang="ru-RU" sz="2800" b="1" dirty="0" smtClean="0"/>
              <a:t> </a:t>
            </a:r>
            <a:r>
              <a:rPr lang="en-US" altLang="ru-RU" sz="2800" b="1" dirty="0" smtClean="0"/>
              <a:t>+</a:t>
            </a:r>
            <a:r>
              <a:rPr lang="ru-RU" altLang="ru-RU" sz="2800" b="1" dirty="0" smtClean="0"/>
              <a:t> </a:t>
            </a:r>
            <a:r>
              <a:rPr lang="en-US" altLang="ru-RU" sz="2800" b="1" dirty="0" smtClean="0"/>
              <a:t>Q</a:t>
            </a:r>
            <a:r>
              <a:rPr lang="ru-RU" altLang="ru-RU" sz="2800" b="1" dirty="0" smtClean="0"/>
              <a:t>(экзо</a:t>
            </a:r>
            <a:r>
              <a:rPr lang="ru-RU" altLang="ru-RU" sz="2800" b="1" dirty="0"/>
              <a:t>)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39750" y="3356992"/>
            <a:ext cx="1655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b="1" dirty="0" smtClean="0">
                <a:solidFill>
                  <a:srgbClr val="6699FF"/>
                </a:solidFill>
              </a:rPr>
              <a:t>-Q</a:t>
            </a:r>
            <a:endParaRPr lang="ru-RU" altLang="ru-RU" sz="2400" b="1" dirty="0">
              <a:solidFill>
                <a:srgbClr val="6699FF"/>
              </a:solidFill>
            </a:endParaRPr>
          </a:p>
          <a:p>
            <a:r>
              <a:rPr lang="ru-RU" altLang="ru-RU" sz="2400" b="1" dirty="0">
                <a:solidFill>
                  <a:srgbClr val="6699FF"/>
                </a:solidFill>
              </a:rPr>
              <a:t>(эндо)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779887" y="4222457"/>
            <a:ext cx="1800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 smtClean="0"/>
              <a:t>↑</a:t>
            </a:r>
            <a:r>
              <a:rPr lang="en-US" altLang="ru-RU" sz="3600" b="1" dirty="0" smtClean="0"/>
              <a:t>t</a:t>
            </a:r>
            <a:endParaRPr lang="ru-RU" altLang="ru-RU" sz="3600" b="1" dirty="0"/>
          </a:p>
        </p:txBody>
      </p: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2843213" y="4868793"/>
            <a:ext cx="4105275" cy="558801"/>
            <a:chOff x="1791" y="3459"/>
            <a:chExt cx="2586" cy="352"/>
          </a:xfrm>
        </p:grpSpPr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1791" y="3459"/>
              <a:ext cx="22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1791" y="3520"/>
              <a:ext cx="25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1" dirty="0" smtClean="0"/>
                <a:t>Влево, к поглощению тепла</a:t>
              </a:r>
              <a:endParaRPr lang="ru-RU" altLang="ru-RU" sz="2400" b="1" dirty="0"/>
            </a:p>
          </p:txBody>
        </p:sp>
      </p:grp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684213" y="307504"/>
            <a:ext cx="568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/>
              <a:t>Влияние температуры: 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9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57</a:t>
            </a:fld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8" y="1186830"/>
            <a:ext cx="8077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044"/>
            <a:ext cx="55435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3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58</a:t>
            </a:fld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9438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412776"/>
            <a:ext cx="7867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886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0" y="3429000"/>
            <a:ext cx="792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rId6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3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59</a:t>
            </a:fld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5238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5581"/>
            <a:ext cx="54768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49" y="2250951"/>
            <a:ext cx="5591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7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501-D361-42E1-AEAD-B8978AD6B7F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4057" name="Oval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173" y="44624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1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51520" y="2406303"/>
            <a:ext cx="708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b="1" dirty="0">
                <a:latin typeface="Times New Roman" pitchFamily="18" charset="0"/>
              </a:rPr>
              <a:t>C</a:t>
            </a:r>
            <a:r>
              <a:rPr lang="ru-RU" altLang="ru-RU" sz="1600" b="1" baseline="-25000" dirty="0">
                <a:latin typeface="Times New Roman" pitchFamily="18" charset="0"/>
              </a:rPr>
              <a:t>1</a:t>
            </a:r>
            <a:endParaRPr lang="ru-RU" altLang="ru-RU" sz="1600" b="1" dirty="0">
              <a:latin typeface="Times New Roman" pitchFamily="18" charset="0"/>
            </a:endParaRPr>
          </a:p>
          <a:p>
            <a:endParaRPr lang="ru-RU" altLang="ru-RU" sz="1300" dirty="0">
              <a:latin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66081" y="3399285"/>
            <a:ext cx="409575" cy="344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dirty="0">
                <a:latin typeface="Times New Roman" pitchFamily="18" charset="0"/>
              </a:rPr>
              <a:t>t</a:t>
            </a:r>
            <a:r>
              <a:rPr lang="ru-RU" altLang="ru-RU" sz="1600" baseline="-25000" dirty="0">
                <a:latin typeface="Times New Roman" pitchFamily="18" charset="0"/>
              </a:rPr>
              <a:t>1</a:t>
            </a:r>
            <a:endParaRPr lang="ru-RU" altLang="ru-RU" sz="1600" dirty="0"/>
          </a:p>
        </p:txBody>
      </p: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743645" y="1246635"/>
            <a:ext cx="2303462" cy="2111375"/>
            <a:chOff x="703" y="1661"/>
            <a:chExt cx="1451" cy="1330"/>
          </a:xfrm>
        </p:grpSpPr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703" y="1661"/>
              <a:ext cx="0" cy="1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703" y="2991"/>
              <a:ext cx="14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99182" y="886272"/>
            <a:ext cx="2655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dirty="0" smtClean="0">
                <a:latin typeface="Times New Roman" pitchFamily="18" charset="0"/>
              </a:rPr>
              <a:t>С (продукта реакции)</a:t>
            </a:r>
            <a:endParaRPr lang="ru-RU" altLang="ru-RU" sz="1600" dirty="0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391595" y="3138935"/>
            <a:ext cx="12398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dirty="0">
                <a:latin typeface="Times New Roman" pitchFamily="18" charset="0"/>
              </a:rPr>
              <a:t>t, время</a:t>
            </a:r>
            <a:endParaRPr lang="ru-RU" altLang="ru-RU" sz="1600" dirty="0"/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251520" y="1515281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/>
              <a:t>C</a:t>
            </a:r>
            <a:r>
              <a:rPr lang="ru-RU" altLang="ru-RU" b="1" baseline="-25000" dirty="0"/>
              <a:t>2</a:t>
            </a: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1732632" y="3407222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dirty="0"/>
              <a:t>t</a:t>
            </a:r>
            <a:r>
              <a:rPr lang="ru-RU" altLang="ru-RU" sz="1600" baseline="-25000" dirty="0"/>
              <a:t>2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794336" y="1712808"/>
            <a:ext cx="2021983" cy="1648496"/>
          </a:xfrm>
          <a:custGeom>
            <a:avLst/>
            <a:gdLst>
              <a:gd name="connsiteX0" fmla="*/ 0 w 2021983"/>
              <a:gd name="connsiteY0" fmla="*/ 1648496 h 1648496"/>
              <a:gd name="connsiteX1" fmla="*/ 605307 w 2021983"/>
              <a:gd name="connsiteY1" fmla="*/ 605307 h 1648496"/>
              <a:gd name="connsiteX2" fmla="*/ 1326524 w 2021983"/>
              <a:gd name="connsiteY2" fmla="*/ 115910 h 1648496"/>
              <a:gd name="connsiteX3" fmla="*/ 2021983 w 2021983"/>
              <a:gd name="connsiteY3" fmla="*/ 0 h 1648496"/>
              <a:gd name="connsiteX4" fmla="*/ 2021983 w 2021983"/>
              <a:gd name="connsiteY4" fmla="*/ 0 h 16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983" h="1648496">
                <a:moveTo>
                  <a:pt x="0" y="1648496"/>
                </a:moveTo>
                <a:cubicBezTo>
                  <a:pt x="192110" y="1254617"/>
                  <a:pt x="384220" y="860738"/>
                  <a:pt x="605307" y="605307"/>
                </a:cubicBezTo>
                <a:cubicBezTo>
                  <a:pt x="826394" y="349876"/>
                  <a:pt x="1090411" y="216794"/>
                  <a:pt x="1326524" y="115910"/>
                </a:cubicBezTo>
                <a:cubicBezTo>
                  <a:pt x="1562637" y="15025"/>
                  <a:pt x="2021983" y="0"/>
                  <a:pt x="2021983" y="0"/>
                </a:cubicBezTo>
                <a:lnTo>
                  <a:pt x="202198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1270868" y="2505522"/>
            <a:ext cx="0" cy="8557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43645" y="2505522"/>
            <a:ext cx="52722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1927126" y="1881993"/>
            <a:ext cx="0" cy="14793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3645" y="1881993"/>
            <a:ext cx="118348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193369"/>
              </p:ext>
            </p:extLst>
          </p:nvPr>
        </p:nvGraphicFramePr>
        <p:xfrm>
          <a:off x="467544" y="3817938"/>
          <a:ext cx="22987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Формула" r:id="rId4" imgW="1015920" imgH="495000" progId="Equation.3">
                  <p:embed/>
                </p:oleObj>
              </mc:Choice>
              <mc:Fallback>
                <p:oleObj name="Формула" r:id="rId4" imgW="1015920" imgH="4950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817938"/>
                        <a:ext cx="22987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852167"/>
              </p:ext>
            </p:extLst>
          </p:nvPr>
        </p:nvGraphicFramePr>
        <p:xfrm>
          <a:off x="2651125" y="3940175"/>
          <a:ext cx="103346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Формула" r:id="rId6" imgW="266400" imgH="190440" progId="Equation.3">
                  <p:embed/>
                </p:oleObj>
              </mc:Choice>
              <mc:Fallback>
                <p:oleObj name="Формула" r:id="rId6" imgW="266400" imgH="1904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3940175"/>
                        <a:ext cx="103346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лево 4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2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60</a:t>
            </a:fld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5238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5581"/>
            <a:ext cx="54768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49" y="2250951"/>
            <a:ext cx="5591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273152"/>
            <a:ext cx="7534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869160"/>
            <a:ext cx="798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7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61</a:t>
            </a:fld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0200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1270"/>
            <a:ext cx="7686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0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62</a:t>
            </a:fld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0200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1270"/>
            <a:ext cx="7686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933700"/>
            <a:ext cx="7896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3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63</a:t>
            </a:fld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5181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8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64</a:t>
            </a:fld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5181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1715"/>
            <a:ext cx="77628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9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65</a:t>
            </a:fld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5181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1715"/>
            <a:ext cx="77628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8" y="3757786"/>
            <a:ext cx="6267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9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66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89439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4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67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89439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" y="2444477"/>
            <a:ext cx="88392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3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68</a:t>
            </a:fld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60437"/>
            <a:ext cx="89344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3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69</a:t>
            </a:fld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60437"/>
            <a:ext cx="89344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836912"/>
            <a:ext cx="8972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0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E501-D361-42E1-AEAD-B8978AD6B7FB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656584" y="1660972"/>
            <a:ext cx="708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b="1">
                <a:latin typeface="Times New Roman" pitchFamily="18" charset="0"/>
              </a:rPr>
              <a:t>C</a:t>
            </a:r>
            <a:r>
              <a:rPr lang="ru-RU" altLang="ru-RU" sz="1600" b="1" baseline="-25000">
                <a:latin typeface="Times New Roman" pitchFamily="18" charset="0"/>
              </a:rPr>
              <a:t>1</a:t>
            </a:r>
            <a:endParaRPr lang="ru-RU" altLang="ru-RU" sz="1600" b="1">
              <a:latin typeface="Times New Roman" pitchFamily="18" charset="0"/>
            </a:endParaRPr>
          </a:p>
          <a:p>
            <a:endParaRPr lang="ru-RU" altLang="ru-RU" sz="1300">
              <a:latin typeface="Times New Roman" pitchFamily="18" charset="0"/>
            </a:endParaRPr>
          </a:p>
          <a:p>
            <a:endParaRPr lang="ru-RU" alt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315396" y="3399285"/>
            <a:ext cx="409575" cy="344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dirty="0">
                <a:latin typeface="Times New Roman" pitchFamily="18" charset="0"/>
              </a:rPr>
              <a:t>t</a:t>
            </a:r>
            <a:r>
              <a:rPr lang="ru-RU" altLang="ru-RU" sz="1600" baseline="-25000" dirty="0">
                <a:latin typeface="Times New Roman" pitchFamily="18" charset="0"/>
              </a:rPr>
              <a:t>1</a:t>
            </a:r>
            <a:endParaRPr lang="ru-RU" altLang="ru-RU" sz="1600" dirty="0"/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5148709" y="1246635"/>
            <a:ext cx="2303462" cy="2111375"/>
            <a:chOff x="703" y="1661"/>
            <a:chExt cx="1451" cy="1330"/>
          </a:xfrm>
        </p:grpSpPr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>
              <a:off x="703" y="1661"/>
              <a:ext cx="0" cy="1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0" name="Line 8"/>
            <p:cNvSpPr>
              <a:spLocks noChangeShapeType="1"/>
            </p:cNvSpPr>
            <p:nvPr/>
          </p:nvSpPr>
          <p:spPr bwMode="auto">
            <a:xfrm>
              <a:off x="703" y="2991"/>
              <a:ext cx="14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004246" y="886272"/>
            <a:ext cx="2655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dirty="0" smtClean="0">
                <a:latin typeface="Times New Roman" pitchFamily="18" charset="0"/>
              </a:rPr>
              <a:t>С (исходного вещества)</a:t>
            </a:r>
            <a:endParaRPr lang="ru-RU" altLang="ru-RU" sz="1600" dirty="0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7596336" y="3140968"/>
            <a:ext cx="12398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dirty="0">
                <a:latin typeface="Times New Roman" pitchFamily="18" charset="0"/>
              </a:rPr>
              <a:t>t, время</a:t>
            </a:r>
            <a:endParaRPr lang="ru-RU" altLang="ru-RU" sz="1600" dirty="0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5139184" y="1872110"/>
            <a:ext cx="3540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5509071" y="1856235"/>
            <a:ext cx="0" cy="1477962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5139184" y="2505522"/>
            <a:ext cx="7080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5847209" y="2505522"/>
            <a:ext cx="0" cy="84455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4656584" y="2326135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/>
              <a:t>C</a:t>
            </a:r>
            <a:r>
              <a:rPr lang="ru-RU" altLang="ru-RU" b="1" baseline="-25000"/>
              <a:t>2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5724971" y="3407222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dirty="0"/>
              <a:t>t</a:t>
            </a:r>
            <a:r>
              <a:rPr lang="ru-RU" altLang="ru-RU" sz="1600" baseline="-25000" dirty="0"/>
              <a:t>2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052" name="Object 2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3321113"/>
              </p:ext>
            </p:extLst>
          </p:nvPr>
        </p:nvGraphicFramePr>
        <p:xfrm>
          <a:off x="7524750" y="3943350"/>
          <a:ext cx="9350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Формула" r:id="rId3" imgW="266400" imgH="190440" progId="Equation.3">
                  <p:embed/>
                </p:oleObj>
              </mc:Choice>
              <mc:Fallback>
                <p:oleObj name="Формула" r:id="rId3" imgW="266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3943350"/>
                        <a:ext cx="935038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7" name="Oval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173" y="44624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1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51520" y="2406303"/>
            <a:ext cx="708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b="1" dirty="0">
                <a:latin typeface="Times New Roman" pitchFamily="18" charset="0"/>
              </a:rPr>
              <a:t>C</a:t>
            </a:r>
            <a:r>
              <a:rPr lang="ru-RU" altLang="ru-RU" sz="1600" b="1" baseline="-25000" dirty="0">
                <a:latin typeface="Times New Roman" pitchFamily="18" charset="0"/>
              </a:rPr>
              <a:t>1</a:t>
            </a:r>
            <a:endParaRPr lang="ru-RU" altLang="ru-RU" sz="1600" b="1" dirty="0">
              <a:latin typeface="Times New Roman" pitchFamily="18" charset="0"/>
            </a:endParaRPr>
          </a:p>
          <a:p>
            <a:endParaRPr lang="ru-RU" altLang="ru-RU" sz="1300" dirty="0">
              <a:latin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066081" y="3399285"/>
            <a:ext cx="409575" cy="344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dirty="0">
                <a:latin typeface="Times New Roman" pitchFamily="18" charset="0"/>
              </a:rPr>
              <a:t>t</a:t>
            </a:r>
            <a:r>
              <a:rPr lang="ru-RU" altLang="ru-RU" sz="1600" baseline="-25000" dirty="0">
                <a:latin typeface="Times New Roman" pitchFamily="18" charset="0"/>
              </a:rPr>
              <a:t>1</a:t>
            </a:r>
            <a:endParaRPr lang="ru-RU" altLang="ru-RU" sz="1600" dirty="0"/>
          </a:p>
        </p:txBody>
      </p: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743645" y="1246635"/>
            <a:ext cx="2303462" cy="2111375"/>
            <a:chOff x="703" y="1661"/>
            <a:chExt cx="1451" cy="1330"/>
          </a:xfrm>
        </p:grpSpPr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703" y="1661"/>
              <a:ext cx="0" cy="1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703" y="2991"/>
              <a:ext cx="14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99182" y="886272"/>
            <a:ext cx="2655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dirty="0" smtClean="0">
                <a:latin typeface="Times New Roman" pitchFamily="18" charset="0"/>
              </a:rPr>
              <a:t>С (продукта реакции)</a:t>
            </a:r>
            <a:endParaRPr lang="ru-RU" altLang="ru-RU" sz="1600" dirty="0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391595" y="3138935"/>
            <a:ext cx="12398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600" dirty="0">
                <a:latin typeface="Times New Roman" pitchFamily="18" charset="0"/>
              </a:rPr>
              <a:t>t, время</a:t>
            </a:r>
            <a:endParaRPr lang="ru-RU" altLang="ru-RU" sz="1600" dirty="0"/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251520" y="1515281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/>
              <a:t>C</a:t>
            </a:r>
            <a:r>
              <a:rPr lang="ru-RU" altLang="ru-RU" b="1" baseline="-25000" dirty="0"/>
              <a:t>2</a:t>
            </a: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1732632" y="3407222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dirty="0"/>
              <a:t>t</a:t>
            </a:r>
            <a:r>
              <a:rPr lang="ru-RU" altLang="ru-RU" sz="1600" baseline="-25000" dirty="0"/>
              <a:t>2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794336" y="1712808"/>
            <a:ext cx="2021983" cy="1648496"/>
          </a:xfrm>
          <a:custGeom>
            <a:avLst/>
            <a:gdLst>
              <a:gd name="connsiteX0" fmla="*/ 0 w 2021983"/>
              <a:gd name="connsiteY0" fmla="*/ 1648496 h 1648496"/>
              <a:gd name="connsiteX1" fmla="*/ 605307 w 2021983"/>
              <a:gd name="connsiteY1" fmla="*/ 605307 h 1648496"/>
              <a:gd name="connsiteX2" fmla="*/ 1326524 w 2021983"/>
              <a:gd name="connsiteY2" fmla="*/ 115910 h 1648496"/>
              <a:gd name="connsiteX3" fmla="*/ 2021983 w 2021983"/>
              <a:gd name="connsiteY3" fmla="*/ 0 h 1648496"/>
              <a:gd name="connsiteX4" fmla="*/ 2021983 w 2021983"/>
              <a:gd name="connsiteY4" fmla="*/ 0 h 16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983" h="1648496">
                <a:moveTo>
                  <a:pt x="0" y="1648496"/>
                </a:moveTo>
                <a:cubicBezTo>
                  <a:pt x="192110" y="1254617"/>
                  <a:pt x="384220" y="860738"/>
                  <a:pt x="605307" y="605307"/>
                </a:cubicBezTo>
                <a:cubicBezTo>
                  <a:pt x="826394" y="349876"/>
                  <a:pt x="1090411" y="216794"/>
                  <a:pt x="1326524" y="115910"/>
                </a:cubicBezTo>
                <a:cubicBezTo>
                  <a:pt x="1562637" y="15025"/>
                  <a:pt x="2021983" y="0"/>
                  <a:pt x="2021983" y="0"/>
                </a:cubicBezTo>
                <a:lnTo>
                  <a:pt x="202198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1270868" y="2505522"/>
            <a:ext cx="0" cy="8557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43645" y="2505522"/>
            <a:ext cx="52722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1927126" y="1881993"/>
            <a:ext cx="0" cy="14793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3645" y="1881993"/>
            <a:ext cx="118348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21584"/>
              </p:ext>
            </p:extLst>
          </p:nvPr>
        </p:nvGraphicFramePr>
        <p:xfrm>
          <a:off x="467544" y="3817938"/>
          <a:ext cx="22987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Формула" r:id="rId6" imgW="1015920" imgH="495000" progId="Equation.3">
                  <p:embed/>
                </p:oleObj>
              </mc:Choice>
              <mc:Fallback>
                <p:oleObj name="Формула" r:id="rId6" imgW="1015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817938"/>
                        <a:ext cx="22987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554384"/>
              </p:ext>
            </p:extLst>
          </p:nvPr>
        </p:nvGraphicFramePr>
        <p:xfrm>
          <a:off x="2651125" y="3940175"/>
          <a:ext cx="103346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Формула" r:id="rId8" imgW="266400" imgH="190440" progId="Equation.3">
                  <p:embed/>
                </p:oleObj>
              </mc:Choice>
              <mc:Fallback>
                <p:oleObj name="Формула" r:id="rId8" imgW="266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3940175"/>
                        <a:ext cx="103346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327906"/>
              </p:ext>
            </p:extLst>
          </p:nvPr>
        </p:nvGraphicFramePr>
        <p:xfrm>
          <a:off x="5225628" y="3789040"/>
          <a:ext cx="22987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Формула" r:id="rId10" imgW="1015920" imgH="495000" progId="Equation.3">
                  <p:embed/>
                </p:oleObj>
              </mc:Choice>
              <mc:Fallback>
                <p:oleObj name="Формула" r:id="rId10" imgW="1015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628" y="3789040"/>
                        <a:ext cx="22987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олилиния 42"/>
          <p:cNvSpPr/>
          <p:nvPr/>
        </p:nvSpPr>
        <p:spPr>
          <a:xfrm rot="15394863">
            <a:off x="5389983" y="1501887"/>
            <a:ext cx="2021983" cy="1648496"/>
          </a:xfrm>
          <a:custGeom>
            <a:avLst/>
            <a:gdLst>
              <a:gd name="connsiteX0" fmla="*/ 0 w 2021983"/>
              <a:gd name="connsiteY0" fmla="*/ 1648496 h 1648496"/>
              <a:gd name="connsiteX1" fmla="*/ 605307 w 2021983"/>
              <a:gd name="connsiteY1" fmla="*/ 605307 h 1648496"/>
              <a:gd name="connsiteX2" fmla="*/ 1326524 w 2021983"/>
              <a:gd name="connsiteY2" fmla="*/ 115910 h 1648496"/>
              <a:gd name="connsiteX3" fmla="*/ 2021983 w 2021983"/>
              <a:gd name="connsiteY3" fmla="*/ 0 h 1648496"/>
              <a:gd name="connsiteX4" fmla="*/ 2021983 w 2021983"/>
              <a:gd name="connsiteY4" fmla="*/ 0 h 16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1983" h="1648496">
                <a:moveTo>
                  <a:pt x="0" y="1648496"/>
                </a:moveTo>
                <a:cubicBezTo>
                  <a:pt x="192110" y="1254617"/>
                  <a:pt x="384220" y="860738"/>
                  <a:pt x="605307" y="605307"/>
                </a:cubicBezTo>
                <a:cubicBezTo>
                  <a:pt x="826394" y="349876"/>
                  <a:pt x="1090411" y="216794"/>
                  <a:pt x="1326524" y="115910"/>
                </a:cubicBezTo>
                <a:cubicBezTo>
                  <a:pt x="1562637" y="15025"/>
                  <a:pt x="2021983" y="0"/>
                  <a:pt x="2021983" y="0"/>
                </a:cubicBezTo>
                <a:lnTo>
                  <a:pt x="202198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лево 46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>
            <a:hlinkClick r:id="rId5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8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8</a:t>
            </a:fld>
            <a:endParaRPr lang="ru-RU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83568" y="428625"/>
            <a:ext cx="756126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НО</a:t>
            </a:r>
            <a:r>
              <a:rPr lang="ru-RU" altLang="ru-RU" sz="2400" dirty="0"/>
              <a:t>: </a:t>
            </a:r>
          </a:p>
          <a:p>
            <a:r>
              <a:rPr lang="ru-RU" altLang="ru-RU" sz="2400" dirty="0"/>
              <a:t>по физическому смыслы скорость не может быть отрицательной </a:t>
            </a:r>
            <a:r>
              <a:rPr lang="ru-RU" altLang="ru-RU" sz="2400" dirty="0" smtClean="0"/>
              <a:t>величиной, </a:t>
            </a:r>
            <a:r>
              <a:rPr lang="ru-RU" altLang="ru-RU" sz="2400" dirty="0"/>
              <a:t>поэтому выражение берется по абсолютной величине (по модулю). 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2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5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9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CAF0-43CA-44CB-85B9-C063DC95E049}" type="slidenum">
              <a:rPr lang="ru-RU" smtClean="0"/>
              <a:t>9</a:t>
            </a:fld>
            <a:endParaRPr lang="ru-RU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83568" y="428625"/>
            <a:ext cx="756126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НО</a:t>
            </a:r>
            <a:r>
              <a:rPr lang="ru-RU" altLang="ru-RU" sz="2400" dirty="0"/>
              <a:t>: </a:t>
            </a:r>
          </a:p>
          <a:p>
            <a:r>
              <a:rPr lang="ru-RU" altLang="ru-RU" sz="2400" dirty="0"/>
              <a:t>по физическому смыслы скорость не может быть отрицательной </a:t>
            </a:r>
            <a:r>
              <a:rPr lang="ru-RU" altLang="ru-RU" sz="2400" dirty="0" smtClean="0"/>
              <a:t>величиной, </a:t>
            </a:r>
            <a:r>
              <a:rPr lang="ru-RU" altLang="ru-RU" sz="2400" dirty="0"/>
              <a:t>поэтому выражение берется по абсолютной величине (по модулю).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00495"/>
              </p:ext>
            </p:extLst>
          </p:nvPr>
        </p:nvGraphicFramePr>
        <p:xfrm>
          <a:off x="2267744" y="2132856"/>
          <a:ext cx="3744912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Формула" r:id="rId3" imgW="1397000" imgH="482600" progId="Equation.3">
                  <p:embed/>
                </p:oleObj>
              </mc:Choice>
              <mc:Fallback>
                <p:oleObj name="Формула" r:id="rId3" imgW="1397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132856"/>
                        <a:ext cx="3744912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447090"/>
              </p:ext>
            </p:extLst>
          </p:nvPr>
        </p:nvGraphicFramePr>
        <p:xfrm>
          <a:off x="1878013" y="3773934"/>
          <a:ext cx="4525962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Формула" r:id="rId5" imgW="1688760" imgH="495000" progId="Equation.3">
                  <p:embed/>
                </p:oleObj>
              </mc:Choice>
              <mc:Fallback>
                <p:oleObj name="Формула" r:id="rId5" imgW="1688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3773934"/>
                        <a:ext cx="4525962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526229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где (+) относится к измерениям по продукту реакции,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(– ) – по исходному веществу  </a:t>
            </a:r>
            <a:endParaRPr lang="ru-RU" sz="2400" dirty="0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01000" y="6591300"/>
            <a:ext cx="390449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" action="ppaction://hlinkshowjump?jump=previousslide"/>
          </p:cNvPr>
          <p:cNvSpPr/>
          <p:nvPr/>
        </p:nvSpPr>
        <p:spPr>
          <a:xfrm>
            <a:off x="7162800" y="6591300"/>
            <a:ext cx="381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>
            <a:hlinkClick r:id="rId7" action="ppaction://hlinksldjump"/>
          </p:cNvPr>
          <p:cNvSpPr/>
          <p:nvPr/>
        </p:nvSpPr>
        <p:spPr>
          <a:xfrm>
            <a:off x="7696200" y="64770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34" y="5948362"/>
            <a:ext cx="20875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9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1572</Words>
  <Application>Microsoft Office PowerPoint</Application>
  <PresentationFormat>Экран (4:3)</PresentationFormat>
  <Paragraphs>314</Paragraphs>
  <Slides>69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69</vt:i4>
      </vt:variant>
    </vt:vector>
  </HeadingPairs>
  <TitlesOfParts>
    <vt:vector size="72" baseType="lpstr">
      <vt:lpstr>Тема Office</vt:lpstr>
      <vt:lpstr>Формула</vt:lpstr>
      <vt:lpstr>CS ChemDraw Drawing</vt:lpstr>
      <vt:lpstr>Скорость химических реакций и химическое равновесие (химическая кинетика)</vt:lpstr>
      <vt:lpstr>1. Скорость химических реакций</vt:lpstr>
      <vt:lpstr>1. Скорость химических реакций</vt:lpstr>
      <vt:lpstr>1. Скорость химических реакций</vt:lpstr>
      <vt:lpstr>1. Скорость химических реакций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 действия катализаторов и ингибиторов</vt:lpstr>
      <vt:lpstr>Презентация PowerPoint</vt:lpstr>
      <vt:lpstr>Механизм действия катализаторов и ингибиторов</vt:lpstr>
      <vt:lpstr>Пример: влияние катализаторов</vt:lpstr>
      <vt:lpstr>Пример: влияние катализаторов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Химическое равновесие</vt:lpstr>
      <vt:lpstr>3. Химическое равновесие</vt:lpstr>
      <vt:lpstr>3. Химическое равновесие</vt:lpstr>
      <vt:lpstr>3. Химическое равновесие</vt:lpstr>
      <vt:lpstr>Презентация PowerPoint</vt:lpstr>
      <vt:lpstr>Презентация PowerPoint</vt:lpstr>
      <vt:lpstr>Смещение положения равновесия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ВНД</dc:creator>
  <cp:lastModifiedBy>ВНД</cp:lastModifiedBy>
  <cp:revision>30</cp:revision>
  <dcterms:created xsi:type="dcterms:W3CDTF">2014-02-12T02:35:50Z</dcterms:created>
  <dcterms:modified xsi:type="dcterms:W3CDTF">2014-11-20T16:27:17Z</dcterms:modified>
</cp:coreProperties>
</file>